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6" r:id="rId3"/>
  </p:sldMasterIdLst>
  <p:notesMasterIdLst>
    <p:notesMasterId r:id="rId16"/>
  </p:notesMasterIdLst>
  <p:sldIdLst>
    <p:sldId id="283" r:id="rId4"/>
    <p:sldId id="284" r:id="rId5"/>
    <p:sldId id="265" r:id="rId6"/>
    <p:sldId id="268" r:id="rId7"/>
    <p:sldId id="274" r:id="rId8"/>
    <p:sldId id="275" r:id="rId9"/>
    <p:sldId id="280" r:id="rId10"/>
    <p:sldId id="279" r:id="rId11"/>
    <p:sldId id="277" r:id="rId12"/>
    <p:sldId id="288" r:id="rId13"/>
    <p:sldId id="286" r:id="rId14"/>
    <p:sldId id="287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2A"/>
    <a:srgbClr val="283583"/>
    <a:srgbClr val="459966"/>
    <a:srgbClr val="C00000"/>
    <a:srgbClr val="FFFFFF"/>
    <a:srgbClr val="92A884"/>
    <a:srgbClr val="CC0000"/>
    <a:srgbClr val="6B6B6B"/>
    <a:srgbClr val="FFC32D"/>
    <a:srgbClr val="AD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0" autoAdjust="0"/>
    <p:restoredTop sz="94630" autoAdjust="0"/>
  </p:normalViewPr>
  <p:slideViewPr>
    <p:cSldViewPr snapToGrid="0">
      <p:cViewPr varScale="1">
        <p:scale>
          <a:sx n="85" d="100"/>
          <a:sy n="85" d="100"/>
        </p:scale>
        <p:origin x="1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2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333333333333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444444444444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555555555555555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8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54889974196262E-2"/>
          <c:y val="5.0887763122111199E-2"/>
          <c:w val="0.89592112689964576"/>
          <c:h val="0.77152281517588817"/>
        </c:manualLayout>
      </c:layout>
      <c:area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Платные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Лист1!$A$5:$A$24</c:f>
              <c:strCache>
                <c:ptCount val="20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  <c:pt idx="6">
                  <c:v>АВГУСТ</c:v>
                </c:pt>
                <c:pt idx="7">
                  <c:v>СЕНТЯБРЬ</c:v>
                </c:pt>
                <c:pt idx="8">
                  <c:v>ОКТЯБРЬ</c:v>
                </c:pt>
                <c:pt idx="9">
                  <c:v>НОЯБРЬ</c:v>
                </c:pt>
                <c:pt idx="10">
                  <c:v>ДЕКАБРЬ</c:v>
                </c:pt>
                <c:pt idx="11">
                  <c:v>ЯНВАРЬ</c:v>
                </c:pt>
                <c:pt idx="12">
                  <c:v>ФЕВРАЛЬ</c:v>
                </c:pt>
                <c:pt idx="13">
                  <c:v>МАРТ</c:v>
                </c:pt>
                <c:pt idx="14">
                  <c:v>АПРЕЛЬ</c:v>
                </c:pt>
                <c:pt idx="15">
                  <c:v>МАЙ</c:v>
                </c:pt>
                <c:pt idx="16">
                  <c:v>ИЮНЬ</c:v>
                </c:pt>
                <c:pt idx="17">
                  <c:v>ИЮЛЬ</c:v>
                </c:pt>
                <c:pt idx="18">
                  <c:v>АВГУСТ</c:v>
                </c:pt>
                <c:pt idx="19">
                  <c:v>СЕНТЯБРЬ</c:v>
                </c:pt>
              </c:strCache>
            </c:strRef>
          </c:cat>
          <c:val>
            <c:numRef>
              <c:f>Лист1!$B$5:$B$24</c:f>
              <c:numCache>
                <c:formatCode>0.0</c:formatCode>
                <c:ptCount val="20"/>
                <c:pt idx="0">
                  <c:v>22072.799999999999</c:v>
                </c:pt>
                <c:pt idx="1">
                  <c:v>23870.6</c:v>
                </c:pt>
                <c:pt idx="2">
                  <c:v>25451.8</c:v>
                </c:pt>
                <c:pt idx="3">
                  <c:v>25979.3</c:v>
                </c:pt>
                <c:pt idx="4">
                  <c:v>27499.200000000001</c:v>
                </c:pt>
                <c:pt idx="5">
                  <c:v>31466.6</c:v>
                </c:pt>
                <c:pt idx="6">
                  <c:v>33092.400000000001</c:v>
                </c:pt>
                <c:pt idx="7">
                  <c:v>32017</c:v>
                </c:pt>
                <c:pt idx="8">
                  <c:v>30410.7</c:v>
                </c:pt>
                <c:pt idx="9">
                  <c:v>28781.7</c:v>
                </c:pt>
                <c:pt idx="10">
                  <c:v>31631.7</c:v>
                </c:pt>
                <c:pt idx="11">
                  <c:v>27288.6</c:v>
                </c:pt>
                <c:pt idx="12">
                  <c:v>26455</c:v>
                </c:pt>
                <c:pt idx="13">
                  <c:v>29464.7</c:v>
                </c:pt>
                <c:pt idx="14">
                  <c:v>29179.1</c:v>
                </c:pt>
                <c:pt idx="15">
                  <c:v>31305.5</c:v>
                </c:pt>
                <c:pt idx="16">
                  <c:v>31790.400000000001</c:v>
                </c:pt>
                <c:pt idx="17">
                  <c:v>33307.199999999997</c:v>
                </c:pt>
                <c:pt idx="18">
                  <c:v>34608.1</c:v>
                </c:pt>
                <c:pt idx="19">
                  <c:v>32559.8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FA60-4C4C-9BB0-D3E486359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6966128"/>
        <c:axId val="316966688"/>
      </c:areaChart>
      <c:lineChart>
        <c:grouping val="standard"/>
        <c:varyColors val="0"/>
        <c:ser>
          <c:idx val="2"/>
          <c:order val="1"/>
          <c:tx>
            <c:strRef>
              <c:f>Лист1!$C$1</c:f>
              <c:strCache>
                <c:ptCount val="1"/>
                <c:pt idx="0">
                  <c:v>Бытовые</c:v>
                </c:pt>
              </c:strCache>
            </c:strRef>
          </c:tx>
          <c:spPr>
            <a:ln w="22225">
              <a:solidFill>
                <a:schemeClr val="bg1">
                  <a:lumMod val="50000"/>
                </a:schemeClr>
              </a:solidFill>
            </a:ln>
          </c:spPr>
          <c:marker>
            <c:symbol val="diamond"/>
            <c:size val="5"/>
            <c:spPr>
              <a:solidFill>
                <a:schemeClr val="tx1">
                  <a:lumMod val="50000"/>
                  <a:lumOff val="50000"/>
                </a:schemeClr>
              </a:solidFill>
            </c:spPr>
          </c:marker>
          <c:dLbls>
            <c:dLbl>
              <c:idx val="0"/>
              <c:layout>
                <c:manualLayout>
                  <c:x val="-2.039601500297742E-2"/>
                  <c:y val="-6.15371258679702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22,1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640257620353452E-2"/>
                  <c:y val="-6.51881059692662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23,9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33177401106422E-2"/>
                  <c:y val="-6.282416822336409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25,5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737998647809822E-2"/>
                  <c:y val="-6.28241682233641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26,0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877865736329116E-2"/>
                  <c:y val="-6.54071647753439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27,5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737998647809822E-2"/>
                  <c:y val="-5.917318812206814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31,5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737998647809874E-2"/>
                  <c:y val="-6.647514832466010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33,1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737998647809874E-2"/>
                  <c:y val="-6.28241682233641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32,0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925549374318723E-2"/>
                  <c:y val="-5.917318812206807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30,4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8737998647809926E-2"/>
                  <c:y val="-6.64751483246601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28,8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8737998647809822E-2"/>
                  <c:y val="-5.552220802077213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31,6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1550447921301025E-2"/>
                  <c:y val="-5.917318812206807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27,3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8737998647809822E-2"/>
                  <c:y val="-5.18712279194760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26,5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5925549374318618E-2"/>
                  <c:y val="-6.647514832466010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29,5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8737998647809718E-2"/>
                  <c:y val="-5.917318812206807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29,2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1550447921301025E-2"/>
                  <c:y val="-6.647514832466010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31,3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2956672558046731E-2"/>
                  <c:y val="-6.28241682233641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31,8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1839997324851399E-2"/>
                  <c:y val="-6.54071647753439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33,3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4362897194792333E-2"/>
                  <c:y val="-6.54071647753439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34,6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smtClean="0"/>
                      <a:t>32,6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Лист1!$A$5:$A$24</c:f>
              <c:strCache>
                <c:ptCount val="20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  <c:pt idx="6">
                  <c:v>АВГУСТ</c:v>
                </c:pt>
                <c:pt idx="7">
                  <c:v>СЕНТЯБРЬ</c:v>
                </c:pt>
                <c:pt idx="8">
                  <c:v>ОКТЯБРЬ</c:v>
                </c:pt>
                <c:pt idx="9">
                  <c:v>НОЯБРЬ</c:v>
                </c:pt>
                <c:pt idx="10">
                  <c:v>ДЕКАБРЬ</c:v>
                </c:pt>
                <c:pt idx="11">
                  <c:v>ЯНВАРЬ</c:v>
                </c:pt>
                <c:pt idx="12">
                  <c:v>ФЕВРАЛЬ</c:v>
                </c:pt>
                <c:pt idx="13">
                  <c:v>МАРТ</c:v>
                </c:pt>
                <c:pt idx="14">
                  <c:v>АПРЕЛЬ</c:v>
                </c:pt>
                <c:pt idx="15">
                  <c:v>МАЙ</c:v>
                </c:pt>
                <c:pt idx="16">
                  <c:v>ИЮНЬ</c:v>
                </c:pt>
                <c:pt idx="17">
                  <c:v>ИЮЛЬ</c:v>
                </c:pt>
                <c:pt idx="18">
                  <c:v>АВГУСТ</c:v>
                </c:pt>
                <c:pt idx="19">
                  <c:v>СЕНТЯБРЬ</c:v>
                </c:pt>
              </c:strCache>
            </c:strRef>
          </c:cat>
          <c:val>
            <c:numRef>
              <c:f>Лист1!$C$5:$C$24</c:f>
              <c:numCache>
                <c:formatCode>0.0</c:formatCode>
                <c:ptCount val="20"/>
                <c:pt idx="0">
                  <c:v>22072.799999999999</c:v>
                </c:pt>
                <c:pt idx="1">
                  <c:v>23870.6</c:v>
                </c:pt>
                <c:pt idx="2">
                  <c:v>25451.8</c:v>
                </c:pt>
                <c:pt idx="3">
                  <c:v>25979.3</c:v>
                </c:pt>
                <c:pt idx="4">
                  <c:v>27499.200000000001</c:v>
                </c:pt>
                <c:pt idx="5">
                  <c:v>31466.6</c:v>
                </c:pt>
                <c:pt idx="6">
                  <c:v>33092.400000000001</c:v>
                </c:pt>
                <c:pt idx="7">
                  <c:v>32017</c:v>
                </c:pt>
                <c:pt idx="8">
                  <c:v>30410.7</c:v>
                </c:pt>
                <c:pt idx="9">
                  <c:v>28781.7</c:v>
                </c:pt>
                <c:pt idx="10">
                  <c:v>31631.7</c:v>
                </c:pt>
                <c:pt idx="11">
                  <c:v>27288.6</c:v>
                </c:pt>
                <c:pt idx="12">
                  <c:v>26455</c:v>
                </c:pt>
                <c:pt idx="13">
                  <c:v>29464.7</c:v>
                </c:pt>
                <c:pt idx="14">
                  <c:v>29179.1</c:v>
                </c:pt>
                <c:pt idx="15">
                  <c:v>31305.5</c:v>
                </c:pt>
                <c:pt idx="16">
                  <c:v>31790.400000000001</c:v>
                </c:pt>
                <c:pt idx="17">
                  <c:v>33307.199999999997</c:v>
                </c:pt>
                <c:pt idx="18">
                  <c:v>34608.1</c:v>
                </c:pt>
                <c:pt idx="19">
                  <c:v>32559.8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A-FA60-4C4C-9BB0-D3E486359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966128"/>
        <c:axId val="316966688"/>
      </c:lineChart>
      <c:lineChart>
        <c:grouping val="standard"/>
        <c:varyColors val="0"/>
        <c:ser>
          <c:idx val="0"/>
          <c:order val="2"/>
          <c:tx>
            <c:strRef>
              <c:f>Лист1!$D$1</c:f>
              <c:strCache>
                <c:ptCount val="1"/>
                <c:pt idx="0">
                  <c:v>Сальдо внешней торговли2</c:v>
                </c:pt>
              </c:strCache>
            </c:strRef>
          </c:tx>
          <c:spPr>
            <a:ln w="31750">
              <a:solidFill>
                <a:srgbClr val="E3002A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5676320452268015E-2"/>
                  <c:y val="4.0160781114256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893629846686097E-2"/>
                  <c:y val="5.1113721418144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227040698959663E-2"/>
                  <c:y val="-1.5981231087491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676432666444483E-2"/>
                  <c:y val="-3.2859108390412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826080370037468E-2"/>
                  <c:y val="-2.5556860709072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40107254309866E-2"/>
                  <c:y val="-3.6509801012960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9758402878069204E-3"/>
                  <c:y val="-5.476470151944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1376800616729114E-2"/>
                  <c:y val="-3.2858820911664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8526560534498564E-2"/>
                  <c:y val="-4.016078111425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5652160740074936E-2"/>
                  <c:y val="-4.0160781114256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4203105415119513E-2"/>
                  <c:y val="-4.0160781114256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202880986766687E-2"/>
                  <c:y val="-3.6509801012960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9951680575613737E-2"/>
                  <c:y val="-3.65098010129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2826192584213934E-2"/>
                  <c:y val="-3.6509801012960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9894978272168466E-2"/>
                  <c:y val="-4.016078111425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565216074007504E-2"/>
                  <c:y val="-3.6509801012960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8502400822305485E-2"/>
                  <c:y val="-2.9207840810368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8502400822305485E-2"/>
                  <c:y val="-5.1113721418144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6718268098166541E-2"/>
                  <c:y val="-4.746274131684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2.9530717371657848E-2"/>
                  <c:y val="-2.9207840810368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E3002A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Лист1!$A$5:$A$24</c:f>
              <c:strCache>
                <c:ptCount val="20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  <c:pt idx="6">
                  <c:v>АВГУСТ</c:v>
                </c:pt>
                <c:pt idx="7">
                  <c:v>СЕНТЯБРЬ</c:v>
                </c:pt>
                <c:pt idx="8">
                  <c:v>ОКТЯБРЬ</c:v>
                </c:pt>
                <c:pt idx="9">
                  <c:v>НОЯБРЬ</c:v>
                </c:pt>
                <c:pt idx="10">
                  <c:v>ДЕКАБРЬ</c:v>
                </c:pt>
                <c:pt idx="11">
                  <c:v>ЯНВАРЬ</c:v>
                </c:pt>
                <c:pt idx="12">
                  <c:v>ФЕВРАЛЬ</c:v>
                </c:pt>
                <c:pt idx="13">
                  <c:v>МАРТ</c:v>
                </c:pt>
                <c:pt idx="14">
                  <c:v>АПРЕЛЬ</c:v>
                </c:pt>
                <c:pt idx="15">
                  <c:v>МАЙ</c:v>
                </c:pt>
                <c:pt idx="16">
                  <c:v>ИЮНЬ</c:v>
                </c:pt>
                <c:pt idx="17">
                  <c:v>ИЮЛЬ</c:v>
                </c:pt>
                <c:pt idx="18">
                  <c:v>АВГУСТ</c:v>
                </c:pt>
                <c:pt idx="19">
                  <c:v>СЕНТЯБРЬ</c:v>
                </c:pt>
              </c:strCache>
            </c:strRef>
          </c:cat>
          <c:val>
            <c:numRef>
              <c:f>Лист1!$D$5:$D$24</c:f>
              <c:numCache>
                <c:formatCode>0.0</c:formatCode>
                <c:ptCount val="20"/>
                <c:pt idx="0">
                  <c:v>100.5</c:v>
                </c:pt>
                <c:pt idx="1">
                  <c:v>99.1</c:v>
                </c:pt>
                <c:pt idx="2">
                  <c:v>149.80000000000001</c:v>
                </c:pt>
                <c:pt idx="3">
                  <c:v>128.30000000000001</c:v>
                </c:pt>
                <c:pt idx="4">
                  <c:v>115.7</c:v>
                </c:pt>
                <c:pt idx="5">
                  <c:v>108.2</c:v>
                </c:pt>
                <c:pt idx="6">
                  <c:v>109.5</c:v>
                </c:pt>
                <c:pt idx="7">
                  <c:v>106.9</c:v>
                </c:pt>
                <c:pt idx="8">
                  <c:v>105.4</c:v>
                </c:pt>
                <c:pt idx="9">
                  <c:v>107.3</c:v>
                </c:pt>
                <c:pt idx="10">
                  <c:v>113.7</c:v>
                </c:pt>
                <c:pt idx="11">
                  <c:v>113.5</c:v>
                </c:pt>
                <c:pt idx="12">
                  <c:v>109.2</c:v>
                </c:pt>
                <c:pt idx="13">
                  <c:v>104.3</c:v>
                </c:pt>
                <c:pt idx="14">
                  <c:v>95.3</c:v>
                </c:pt>
                <c:pt idx="15">
                  <c:v>100.6</c:v>
                </c:pt>
                <c:pt idx="16">
                  <c:v>97.8</c:v>
                </c:pt>
                <c:pt idx="17">
                  <c:v>89.2</c:v>
                </c:pt>
                <c:pt idx="18">
                  <c:v>89.2</c:v>
                </c:pt>
                <c:pt idx="19">
                  <c:v>88.2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967808"/>
        <c:axId val="316967248"/>
      </c:lineChart>
      <c:catAx>
        <c:axId val="31696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7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uk-UA"/>
          </a:p>
        </c:txPr>
        <c:crossAx val="316966688"/>
        <c:crosses val="autoZero"/>
        <c:auto val="1"/>
        <c:lblAlgn val="ctr"/>
        <c:lblOffset val="100"/>
        <c:noMultiLvlLbl val="0"/>
      </c:catAx>
      <c:valAx>
        <c:axId val="316966688"/>
        <c:scaling>
          <c:orientation val="minMax"/>
          <c:max val="800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316966128"/>
        <c:crosses val="autoZero"/>
        <c:crossBetween val="between"/>
      </c:valAx>
      <c:valAx>
        <c:axId val="316967248"/>
        <c:scaling>
          <c:orientation val="minMax"/>
          <c:max val="150"/>
        </c:scaling>
        <c:delete val="0"/>
        <c:axPos val="r"/>
        <c:numFmt formatCode="0.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316967808"/>
        <c:crosses val="max"/>
        <c:crossBetween val="between"/>
      </c:valAx>
      <c:catAx>
        <c:axId val="316967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6967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43546190412238E-2"/>
          <c:y val="4.8984447025668197E-2"/>
          <c:w val="0.90102099983440909"/>
          <c:h val="0.77897245815916094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76200">
              <a:noFill/>
            </a:ln>
          </c:spP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89.7</c:v>
                </c:pt>
                <c:pt idx="1">
                  <c:v>96.1</c:v>
                </c:pt>
                <c:pt idx="2">
                  <c:v>108.7</c:v>
                </c:pt>
                <c:pt idx="3">
                  <c:v>70</c:v>
                </c:pt>
                <c:pt idx="4">
                  <c:v>118.4</c:v>
                </c:pt>
                <c:pt idx="5">
                  <c:v>116.7</c:v>
                </c:pt>
                <c:pt idx="6">
                  <c:v>123.3</c:v>
                </c:pt>
                <c:pt idx="7">
                  <c:v>103.2</c:v>
                </c:pt>
                <c:pt idx="8">
                  <c:v>97.5</c:v>
                </c:pt>
                <c:pt idx="9">
                  <c:v>94.9</c:v>
                </c:pt>
                <c:pt idx="10">
                  <c:v>92.7</c:v>
                </c:pt>
                <c:pt idx="11">
                  <c:v>102.9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1F-49B5-9D90-A14FF1D07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6971728"/>
        <c:axId val="316972288"/>
      </c:area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 w="38100">
              <a:solidFill>
                <a:srgbClr val="283583"/>
              </a:solidFill>
            </a:ln>
          </c:spPr>
          <c:marker>
            <c:symbol val="none"/>
          </c:marker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3C1F-49B5-9D90-A14FF1D070A0}"/>
              </c:ext>
            </c:extLst>
          </c:dPt>
          <c:dLbls>
            <c:dLbl>
              <c:idx val="0"/>
              <c:layout>
                <c:manualLayout>
                  <c:x val="-4.4125380872475077E-2"/>
                  <c:y val="-1.887905292874295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657163261266271E-2"/>
                  <c:y val="-4.7300264597459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5867763557819533E-3"/>
                  <c:y val="-2.94164804529563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917092914814556E-2"/>
                  <c:y val="-2.1467324394194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2837655686428028E-2"/>
                  <c:y val="-3.2655563880662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5577726032879864E-2"/>
                  <c:y val="-2.1467324394194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3657163261266247E-2"/>
                  <c:y val="-3.8249683623897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932126623613052E-2"/>
                  <c:y val="1.974592124800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3C1F-49B5-9D90-A14FF1D070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1795064313442575E-2"/>
                  <c:y val="3.4473873038148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4250879330646224E-2"/>
                  <c:y val="-3.076765858778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3C1F-49B5-9D90-A14FF1D070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0507231250610178E-2"/>
                  <c:y val="-2.7061444137428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283583"/>
                    </a:solidFill>
                  </a:defRPr>
                </a:pPr>
                <a:endParaRPr lang="uk-UA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85.5</c:v>
                </c:pt>
                <c:pt idx="1">
                  <c:v>99.5</c:v>
                </c:pt>
                <c:pt idx="2">
                  <c:v>107.1</c:v>
                </c:pt>
                <c:pt idx="3">
                  <c:v>105.9</c:v>
                </c:pt>
                <c:pt idx="4">
                  <c:v>101.4</c:v>
                </c:pt>
                <c:pt idx="5">
                  <c:v>105.2</c:v>
                </c:pt>
                <c:pt idx="6">
                  <c:v>115.4</c:v>
                </c:pt>
                <c:pt idx="7">
                  <c:v>104.5</c:v>
                </c:pt>
                <c:pt idx="8">
                  <c:v>95.2</c:v>
                </c:pt>
                <c:pt idx="9">
                  <c:v>93.6</c:v>
                </c:pt>
                <c:pt idx="10" formatCode="0.0">
                  <c:v>94.3</c:v>
                </c:pt>
                <c:pt idx="11" formatCode="0.0">
                  <c:v>109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3C1F-49B5-9D90-A14FF1D070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ln w="38100">
              <a:solidFill>
                <a:srgbClr val="FFC32D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5354642234732346E-2"/>
                  <c:y val="3.26557841215976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247409473847161E-2"/>
                  <c:y val="4.9416119257823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07016629745837E-2"/>
                  <c:y val="4.039108623269507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rgbClr val="FFC32D"/>
                      </a:solidFill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370025464315159E-2"/>
                      <c:h val="8.984641258661982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0425137017001922E-2"/>
                  <c:y val="1.8670484763511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326846702233643E-2"/>
                  <c:y val="-2.3285413310745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8467060093302632E-3"/>
                  <c:y val="1.867048476351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617444647073004E-2"/>
                  <c:y val="-2.32854133107454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1064738477006334E-3"/>
                  <c:y val="-2.307354153149430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rgbClr val="FFC32D"/>
                      </a:solidFill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944183472521348E-2"/>
                      <c:h val="4.6571046862425615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1.3984714938291782E-2"/>
                  <c:y val="2.9858724249980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3C1F-49B5-9D90-A14FF1D070A0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FC32D"/>
                    </a:solidFill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85.2</c:v>
                </c:pt>
                <c:pt idx="1">
                  <c:v>95.8</c:v>
                </c:pt>
                <c:pt idx="2">
                  <c:v>102.2</c:v>
                </c:pt>
                <c:pt idx="3">
                  <c:v>96.9</c:v>
                </c:pt>
                <c:pt idx="4">
                  <c:v>107</c:v>
                </c:pt>
                <c:pt idx="5">
                  <c:v>102.2</c:v>
                </c:pt>
                <c:pt idx="6">
                  <c:v>105.3</c:v>
                </c:pt>
                <c:pt idx="7">
                  <c:v>104.5</c:v>
                </c:pt>
                <c:pt idx="8">
                  <c:v>94.2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9-3C1F-49B5-9D90-A14FF1D070A0}"/>
            </c:ext>
          </c:extLst>
        </c:ser>
        <c:ser>
          <c:idx val="3"/>
          <c:order val="3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E3002A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8360984850323666E-2"/>
                  <c:y val="-2.2376478972937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117021355166476E-17"/>
                  <c:y val="1.3985299358085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211160716452883E-2"/>
                  <c:y val="-4.4752957945874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140773810968587E-2"/>
                  <c:y val="-4.4752957945874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550527598387675E-2"/>
                  <c:y val="-5.3144137560725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660633118065208E-2"/>
                  <c:y val="3.3564718459405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70035173225845E-2"/>
                  <c:y val="-2.5173538844554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550527598387675E-2"/>
                  <c:y val="-3.77601981463642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rgbClr val="E3002A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559568212379185E-2"/>
                      <c:h val="4.0976927119191306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-2.0550527598387675E-2"/>
                  <c:y val="3.6361778331023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E3002A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89.7</c:v>
                </c:pt>
                <c:pt idx="1">
                  <c:v>96.1</c:v>
                </c:pt>
                <c:pt idx="2">
                  <c:v>108.7</c:v>
                </c:pt>
                <c:pt idx="3">
                  <c:v>70</c:v>
                </c:pt>
                <c:pt idx="4">
                  <c:v>118.4</c:v>
                </c:pt>
                <c:pt idx="5">
                  <c:v>116.7</c:v>
                </c:pt>
                <c:pt idx="6">
                  <c:v>123.3</c:v>
                </c:pt>
                <c:pt idx="7">
                  <c:v>103.2</c:v>
                </c:pt>
                <c:pt idx="8">
                  <c:v>97.5</c:v>
                </c:pt>
                <c:pt idx="9">
                  <c:v>94.9</c:v>
                </c:pt>
                <c:pt idx="10">
                  <c:v>92.7</c:v>
                </c:pt>
                <c:pt idx="11">
                  <c:v>102.9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574880"/>
        <c:axId val="316972848"/>
      </c:lineChart>
      <c:catAx>
        <c:axId val="31697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700" b="1" spc="-30" baseline="0">
                <a:solidFill>
                  <a:srgbClr val="595959"/>
                </a:solidFill>
              </a:defRPr>
            </a:pPr>
            <a:endParaRPr lang="uk-UA"/>
          </a:p>
        </c:txPr>
        <c:crossAx val="316972288"/>
        <c:crosses val="autoZero"/>
        <c:auto val="1"/>
        <c:lblAlgn val="ctr"/>
        <c:lblOffset val="100"/>
        <c:noMultiLvlLbl val="0"/>
      </c:catAx>
      <c:valAx>
        <c:axId val="316972288"/>
        <c:scaling>
          <c:orientation val="minMax"/>
          <c:max val="150"/>
          <c:min val="55"/>
        </c:scaling>
        <c:delete val="1"/>
        <c:axPos val="l"/>
        <c:numFmt formatCode="0" sourceLinked="0"/>
        <c:majorTickMark val="out"/>
        <c:minorTickMark val="none"/>
        <c:tickLblPos val="nextTo"/>
        <c:crossAx val="316971728"/>
        <c:crosses val="autoZero"/>
        <c:crossBetween val="between"/>
        <c:majorUnit val="10"/>
      </c:valAx>
      <c:valAx>
        <c:axId val="316972848"/>
        <c:scaling>
          <c:orientation val="minMax"/>
          <c:max val="40"/>
          <c:min val="0"/>
        </c:scaling>
        <c:delete val="1"/>
        <c:axPos val="r"/>
        <c:numFmt formatCode="0" sourceLinked="0"/>
        <c:majorTickMark val="out"/>
        <c:minorTickMark val="none"/>
        <c:tickLblPos val="nextTo"/>
        <c:crossAx val="317574880"/>
        <c:crosses val="max"/>
        <c:crossBetween val="between"/>
        <c:majorUnit val="5"/>
      </c:valAx>
      <c:catAx>
        <c:axId val="317574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6972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72611886077468"/>
          <c:y val="0"/>
          <c:w val="0.64977150454006949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8358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42-4FC0-B525-4E078C9F5314}"/>
              </c:ext>
            </c:extLst>
          </c:dPt>
          <c:dPt>
            <c:idx val="1"/>
            <c:bubble3D val="0"/>
            <c:spPr>
              <a:solidFill>
                <a:srgbClr val="FFC32D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42-4FC0-B525-4E078C9F5314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89.9</c:v>
                </c:pt>
                <c:pt idx="1">
                  <c:v>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42-4FC0-B525-4E078C9F5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68634704410895"/>
          <c:y val="0"/>
          <c:w val="0.64977150454006949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529FD8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42-4FC0-B525-4E078C9F5314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42-4FC0-B525-4E078C9F5314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FFC32D"/>
              </a:solidFill>
              <a:ln w="19050">
                <a:noFill/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4">
                  <c:v>Кв. 2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36.799999999999997</c:v>
                </c:pt>
                <c:pt idx="1">
                  <c:v>4.5999999999999996</c:v>
                </c:pt>
                <c:pt idx="2">
                  <c:v>16.899999999999999</c:v>
                </c:pt>
                <c:pt idx="3">
                  <c:v>31.6</c:v>
                </c:pt>
                <c:pt idx="4">
                  <c:v>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42-4FC0-B525-4E078C9F5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9650156628779"/>
          <c:y val="0"/>
          <c:w val="0.64977150454006949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8358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42-4FC0-B525-4E078C9F5314}"/>
              </c:ext>
            </c:extLst>
          </c:dPt>
          <c:dPt>
            <c:idx val="1"/>
            <c:bubble3D val="0"/>
            <c:spPr>
              <a:solidFill>
                <a:srgbClr val="FFC32D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42-4FC0-B525-4E078C9F5314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106069665.40000001</c:v>
                </c:pt>
                <c:pt idx="1">
                  <c:v>102356374.59999999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42-4FC0-B525-4E078C9F5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0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54889974196262E-2"/>
          <c:y val="5.0887763122111199E-2"/>
          <c:w val="0.95532675504169573"/>
          <c:h val="0.77152281517588817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проды</c:v>
                </c:pt>
              </c:strCache>
            </c:strRef>
          </c:tx>
          <c:spPr>
            <a:ln w="28575">
              <a:solidFill>
                <a:srgbClr val="283583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927520863420765E-2"/>
                  <c:y val="-4.016078111425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801920657844414E-2"/>
                  <c:y val="-4.0160781114256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7004801644610966E-3"/>
                  <c:y val="-2.5556860709072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6980641932417886E-2"/>
                  <c:y val="-3.6509801012960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251200411152742E-3"/>
                  <c:y val="-4.3811761215552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2253797867228105E-17"/>
                  <c:y val="-4.0160781114256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1256002055763192E-3"/>
                  <c:y val="-5.476470151944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9758402878069204E-3"/>
                  <c:y val="-6.2066661722032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1256002055763712E-3"/>
                  <c:y val="-4.7462741316848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6549682842312226E-3"/>
                  <c:y val="-4.379713012162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7101440493383292E-2"/>
                  <c:y val="-7.3019602025920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6660368450309706E-2"/>
                  <c:y val="-4.3819022637437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9023595396749827E-2"/>
                  <c:y val="5.1106349808987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5940660752066013E-2"/>
                  <c:y val="4.7447995192864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9885343305328294E-2"/>
                  <c:y val="4.398148814952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4.5794283054265819E-2"/>
                  <c:y val="2.56084823128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6590228870218863E-2"/>
                  <c:y val="4.3900255393480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4772349372343813E-3"/>
                  <c:y val="-2.9266836928987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8.8634096234062876E-3"/>
                  <c:y val="-3.2925191545110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2.0681289121281445E-2"/>
                  <c:y val="4.3900255393480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4.4317048117030354E-3"/>
                  <c:y val="4.755861000960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100" b="1" i="0" u="none" strike="noStrike" kern="1200" baseline="0">
                    <a:solidFill>
                      <a:srgbClr val="28358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</c:strCache>
            </c:strRef>
          </c:cat>
          <c:val>
            <c:numRef>
              <c:f>Лист1!$B$2:$B$22</c:f>
              <c:numCache>
                <c:formatCode>0.0</c:formatCode>
                <c:ptCount val="21"/>
                <c:pt idx="0">
                  <c:v>98.2</c:v>
                </c:pt>
                <c:pt idx="1">
                  <c:v>101.1</c:v>
                </c:pt>
                <c:pt idx="2">
                  <c:v>100</c:v>
                </c:pt>
                <c:pt idx="3">
                  <c:v>145.9</c:v>
                </c:pt>
                <c:pt idx="4">
                  <c:v>128.4</c:v>
                </c:pt>
                <c:pt idx="5">
                  <c:v>118.1</c:v>
                </c:pt>
                <c:pt idx="6">
                  <c:v>109.9</c:v>
                </c:pt>
                <c:pt idx="7">
                  <c:v>110.3</c:v>
                </c:pt>
                <c:pt idx="8">
                  <c:v>110.6</c:v>
                </c:pt>
                <c:pt idx="9">
                  <c:v>107.3</c:v>
                </c:pt>
                <c:pt idx="10">
                  <c:v>107.4</c:v>
                </c:pt>
                <c:pt idx="11">
                  <c:v>113.8</c:v>
                </c:pt>
                <c:pt idx="12">
                  <c:v>110.5</c:v>
                </c:pt>
                <c:pt idx="13">
                  <c:v>107.3</c:v>
                </c:pt>
                <c:pt idx="14">
                  <c:v>104.1</c:v>
                </c:pt>
                <c:pt idx="15">
                  <c:v>93.5</c:v>
                </c:pt>
                <c:pt idx="16">
                  <c:v>100</c:v>
                </c:pt>
                <c:pt idx="17">
                  <c:v>100.4</c:v>
                </c:pt>
                <c:pt idx="18">
                  <c:v>90.2</c:v>
                </c:pt>
                <c:pt idx="19">
                  <c:v>87.6</c:v>
                </c:pt>
                <c:pt idx="20">
                  <c:v>87.1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FA60-4C4C-9BB0-D3E486359FAC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непроды</c:v>
                </c:pt>
              </c:strCache>
            </c:strRef>
          </c:tx>
          <c:spPr>
            <a:ln w="31750">
              <a:solidFill>
                <a:srgbClr val="E3002A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582402797274998E-2"/>
                  <c:y val="4.5256629403671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227040698959687E-2"/>
                  <c:y val="5.1113721418144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753601233458229E-3"/>
                  <c:y val="4.381176121555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368627112518686E-2"/>
                  <c:y val="-4.381182115197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579793817672161E-2"/>
                  <c:y val="2.1905880607776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855153941017987E-2"/>
                  <c:y val="2.5556860709072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676320452268015E-2"/>
                  <c:y val="3.6509801012960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9951680575613945E-2"/>
                  <c:y val="6.5717641823328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2958208325719369E-2"/>
                  <c:y val="3.6509802950073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1272532049309869E-2"/>
                  <c:y val="2.1868894940697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7004801644610966E-3"/>
                  <c:y val="4.0160781114256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9596809079481406E-2"/>
                  <c:y val="4.7507047373675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8478247948184649E-2"/>
                  <c:y val="-5.1091658778639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0657277656077141E-2"/>
                  <c:y val="-5.1084169233756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0420737447312546E-2"/>
                  <c:y val="-4.3988689634988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9544698744687518E-2"/>
                  <c:y val="-4.755861000960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3635758995750208E-2"/>
                  <c:y val="-4.3900255393480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2158524058515934E-2"/>
                  <c:y val="5.1216964625727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6249584309578301E-2"/>
                  <c:y val="2.56084823128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3295114435109431E-2"/>
                  <c:y val="-3.2925191545110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4.4317048117030354E-3"/>
                  <c:y val="-2.56084823128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E3002A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</c:strCache>
            </c:strRef>
          </c:cat>
          <c:val>
            <c:numRef>
              <c:f>Лист1!$C$2:$C$22</c:f>
              <c:numCache>
                <c:formatCode>0.0</c:formatCode>
                <c:ptCount val="21"/>
                <c:pt idx="0">
                  <c:v>96.1</c:v>
                </c:pt>
                <c:pt idx="1">
                  <c:v>100.1</c:v>
                </c:pt>
                <c:pt idx="2">
                  <c:v>98.3</c:v>
                </c:pt>
                <c:pt idx="3">
                  <c:v>153.80000000000001</c:v>
                </c:pt>
                <c:pt idx="4">
                  <c:v>128.19999999999999</c:v>
                </c:pt>
                <c:pt idx="5">
                  <c:v>113.6</c:v>
                </c:pt>
                <c:pt idx="6">
                  <c:v>106.6</c:v>
                </c:pt>
                <c:pt idx="7">
                  <c:v>108.7</c:v>
                </c:pt>
                <c:pt idx="8">
                  <c:v>103.4</c:v>
                </c:pt>
                <c:pt idx="9">
                  <c:v>103.8</c:v>
                </c:pt>
                <c:pt idx="10">
                  <c:v>107.2</c:v>
                </c:pt>
                <c:pt idx="11">
                  <c:v>113.6</c:v>
                </c:pt>
                <c:pt idx="12">
                  <c:v>116.2</c:v>
                </c:pt>
                <c:pt idx="13">
                  <c:v>111</c:v>
                </c:pt>
                <c:pt idx="14">
                  <c:v>104.4</c:v>
                </c:pt>
                <c:pt idx="15">
                  <c:v>97.1</c:v>
                </c:pt>
                <c:pt idx="16">
                  <c:v>101.1</c:v>
                </c:pt>
                <c:pt idx="17">
                  <c:v>95.3</c:v>
                </c:pt>
                <c:pt idx="18">
                  <c:v>88.3</c:v>
                </c:pt>
                <c:pt idx="19">
                  <c:v>90.9</c:v>
                </c:pt>
                <c:pt idx="20">
                  <c:v>89.5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8478016"/>
        <c:axId val="318478576"/>
      </c:lineChart>
      <c:catAx>
        <c:axId val="31847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7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uk-UA"/>
          </a:p>
        </c:txPr>
        <c:crossAx val="318478576"/>
        <c:crosses val="autoZero"/>
        <c:auto val="1"/>
        <c:lblAlgn val="ctr"/>
        <c:lblOffset val="100"/>
        <c:noMultiLvlLbl val="0"/>
      </c:catAx>
      <c:valAx>
        <c:axId val="318478576"/>
        <c:scaling>
          <c:orientation val="minMax"/>
          <c:max val="160"/>
          <c:min val="80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31847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54889974196262E-2"/>
          <c:y val="5.0887763122111199E-2"/>
          <c:w val="0.91074897385636933"/>
          <c:h val="0.77152281517588817"/>
        </c:manualLayout>
      </c:layout>
      <c:areaChart>
        <c:grouping val="stacked"/>
        <c:varyColors val="0"/>
        <c:ser>
          <c:idx val="2"/>
          <c:order val="1"/>
          <c:tx>
            <c:strRef>
              <c:f>Лист1!$C$1</c:f>
              <c:strCache>
                <c:ptCount val="1"/>
                <c:pt idx="0">
                  <c:v>МЛРД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8100">
              <a:noFill/>
            </a:ln>
          </c:spPr>
          <c:cat>
            <c:strRef>
              <c:f>Лист1!$A$4:$A$24</c:f>
              <c:strCache>
                <c:ptCount val="21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</c:strCache>
            </c:strRef>
          </c:cat>
          <c:val>
            <c:numRef>
              <c:f>Лист1!$C$4:$C$24</c:f>
              <c:numCache>
                <c:formatCode>0.0</c:formatCode>
                <c:ptCount val="21"/>
                <c:pt idx="0">
                  <c:v>17.600000000000001</c:v>
                </c:pt>
                <c:pt idx="1">
                  <c:v>17.600000000000001</c:v>
                </c:pt>
                <c:pt idx="2">
                  <c:v>18.2</c:v>
                </c:pt>
                <c:pt idx="3">
                  <c:v>17.899999999999999</c:v>
                </c:pt>
                <c:pt idx="4">
                  <c:v>17.8</c:v>
                </c:pt>
                <c:pt idx="5">
                  <c:v>18.7</c:v>
                </c:pt>
                <c:pt idx="6">
                  <c:v>18.600000000000001</c:v>
                </c:pt>
                <c:pt idx="7">
                  <c:v>19</c:v>
                </c:pt>
                <c:pt idx="8">
                  <c:v>19.5</c:v>
                </c:pt>
                <c:pt idx="9">
                  <c:v>18.899999999999999</c:v>
                </c:pt>
                <c:pt idx="10">
                  <c:v>19.7</c:v>
                </c:pt>
                <c:pt idx="11">
                  <c:v>20</c:v>
                </c:pt>
                <c:pt idx="12">
                  <c:v>20.8</c:v>
                </c:pt>
                <c:pt idx="13">
                  <c:v>21.2</c:v>
                </c:pt>
                <c:pt idx="14">
                  <c:v>21.1</c:v>
                </c:pt>
                <c:pt idx="15">
                  <c:v>19.2</c:v>
                </c:pt>
                <c:pt idx="16">
                  <c:v>21.5</c:v>
                </c:pt>
                <c:pt idx="17">
                  <c:v>21.5</c:v>
                </c:pt>
                <c:pt idx="18">
                  <c:v>21.6</c:v>
                </c:pt>
                <c:pt idx="19">
                  <c:v>22.6</c:v>
                </c:pt>
                <c:pt idx="20">
                  <c:v>22.7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A-FA60-4C4C-9BB0-D3E486359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483616"/>
        <c:axId val="318483056"/>
      </c:areaChar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Обеспеченность</c:v>
                </c:pt>
              </c:strCache>
            </c:strRef>
          </c:tx>
          <c:spPr>
            <a:solidFill>
              <a:srgbClr val="28358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283583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Лист1!$A$4:$A$24</c:f>
              <c:strCache>
                <c:ptCount val="21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</c:strCache>
            </c:strRef>
          </c:cat>
          <c:val>
            <c:numRef>
              <c:f>Лист1!$B$4:$B$24</c:f>
              <c:numCache>
                <c:formatCode>0</c:formatCode>
                <c:ptCount val="21"/>
                <c:pt idx="0">
                  <c:v>65</c:v>
                </c:pt>
                <c:pt idx="1">
                  <c:v>59</c:v>
                </c:pt>
                <c:pt idx="2">
                  <c:v>58</c:v>
                </c:pt>
                <c:pt idx="3">
                  <c:v>54</c:v>
                </c:pt>
                <c:pt idx="4">
                  <c:v>54</c:v>
                </c:pt>
                <c:pt idx="5">
                  <c:v>51</c:v>
                </c:pt>
                <c:pt idx="6">
                  <c:v>46</c:v>
                </c:pt>
                <c:pt idx="7">
                  <c:v>45</c:v>
                </c:pt>
                <c:pt idx="8">
                  <c:v>49</c:v>
                </c:pt>
                <c:pt idx="9">
                  <c:v>50</c:v>
                </c:pt>
                <c:pt idx="10">
                  <c:v>56</c:v>
                </c:pt>
                <c:pt idx="11">
                  <c:v>48</c:v>
                </c:pt>
                <c:pt idx="12">
                  <c:v>56</c:v>
                </c:pt>
                <c:pt idx="13">
                  <c:v>55</c:v>
                </c:pt>
                <c:pt idx="14">
                  <c:v>51</c:v>
                </c:pt>
                <c:pt idx="15">
                  <c:v>48</c:v>
                </c:pt>
                <c:pt idx="16">
                  <c:v>49</c:v>
                </c:pt>
                <c:pt idx="17">
                  <c:v>47</c:v>
                </c:pt>
                <c:pt idx="18">
                  <c:v>46</c:v>
                </c:pt>
                <c:pt idx="19">
                  <c:v>46</c:v>
                </c:pt>
                <c:pt idx="20" formatCode="0.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FA60-4C4C-9BB0-D3E486359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318482496"/>
        <c:axId val="318481936"/>
      </c:barChart>
      <c:lineChart>
        <c:grouping val="stacked"/>
        <c:varyColors val="0"/>
        <c:ser>
          <c:idx val="3"/>
          <c:order val="2"/>
          <c:tx>
            <c:strRef>
              <c:f>Лист1!$D$1</c:f>
              <c:strCache>
                <c:ptCount val="1"/>
                <c:pt idx="0">
                  <c:v>%</c:v>
                </c:pt>
              </c:strCache>
            </c:strRef>
          </c:tx>
          <c:spPr>
            <a:ln w="31750">
              <a:solidFill>
                <a:srgbClr val="E3002A"/>
              </a:solidFill>
              <a:prstDash val="sysDot"/>
            </a:ln>
          </c:spPr>
          <c:marker>
            <c:symbol val="none"/>
          </c:marker>
          <c:dLbls>
            <c:dLbl>
              <c:idx val="13"/>
              <c:layout>
                <c:manualLayout>
                  <c:x val="-2.6209040818786635E-2"/>
                  <c:y val="-3.7696225806507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8992419760386298E-2"/>
                  <c:y val="-5.0330196208836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4.055635495074409E-2"/>
                  <c:y val="-4.8649166110395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3.7686892124352576E-2"/>
                  <c:y val="-4.86491661103952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3.6166076826365079E-2"/>
                  <c:y val="-4.86491661103952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2.9078503645178042E-2"/>
                  <c:y val="-3.2762889216135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E3002A"/>
                    </a:solidFill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Лист1!$A$4:$A$24</c:f>
              <c:strCache>
                <c:ptCount val="21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</c:strCache>
            </c:strRef>
          </c:cat>
          <c:val>
            <c:numRef>
              <c:f>Лист1!$D$4:$D$24</c:f>
              <c:numCache>
                <c:formatCode>0.0</c:formatCode>
                <c:ptCount val="21"/>
                <c:pt idx="0">
                  <c:v>106.3</c:v>
                </c:pt>
                <c:pt idx="1">
                  <c:v>106.8</c:v>
                </c:pt>
                <c:pt idx="2">
                  <c:v>105.2</c:v>
                </c:pt>
                <c:pt idx="3">
                  <c:v>102.1</c:v>
                </c:pt>
                <c:pt idx="4">
                  <c:v>105.3</c:v>
                </c:pt>
                <c:pt idx="5">
                  <c:v>110.5</c:v>
                </c:pt>
                <c:pt idx="6">
                  <c:v>108.5</c:v>
                </c:pt>
                <c:pt idx="7">
                  <c:v>111.5</c:v>
                </c:pt>
                <c:pt idx="8">
                  <c:v>104.7</c:v>
                </c:pt>
                <c:pt idx="9">
                  <c:v>102</c:v>
                </c:pt>
                <c:pt idx="10">
                  <c:v>105.5</c:v>
                </c:pt>
                <c:pt idx="11">
                  <c:v>106.5</c:v>
                </c:pt>
                <c:pt idx="12">
                  <c:v>108.5</c:v>
                </c:pt>
                <c:pt idx="13">
                  <c:v>109.7</c:v>
                </c:pt>
                <c:pt idx="14">
                  <c:v>98.3</c:v>
                </c:pt>
                <c:pt idx="15">
                  <c:v>89</c:v>
                </c:pt>
                <c:pt idx="16">
                  <c:v>101</c:v>
                </c:pt>
                <c:pt idx="17">
                  <c:v>97.4</c:v>
                </c:pt>
                <c:pt idx="18">
                  <c:v>97.8</c:v>
                </c:pt>
                <c:pt idx="19">
                  <c:v>101.7</c:v>
                </c:pt>
                <c:pt idx="20">
                  <c:v>100.9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FA60-4C4C-9BB0-D3E486359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482496"/>
        <c:axId val="318481936"/>
      </c:lineChart>
      <c:lineChart>
        <c:grouping val="stacked"/>
        <c:varyColors val="0"/>
        <c:ser>
          <c:idx val="0"/>
          <c:order val="3"/>
          <c:tx>
            <c:strRef>
              <c:f>Лист1!$E$1</c:f>
              <c:strCache>
                <c:ptCount val="1"/>
                <c:pt idx="0">
                  <c:v>Стовпець1</c:v>
                </c:pt>
              </c:strCache>
            </c:strRef>
          </c:tx>
          <c:spPr>
            <a:ln w="28575">
              <a:solidFill>
                <a:schemeClr val="bg2">
                  <a:lumMod val="50000"/>
                </a:schemeClr>
              </a:solidFill>
            </a:ln>
          </c:spPr>
          <c:marker>
            <c:spPr>
              <a:ln w="28575"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dLbl>
              <c:idx val="17"/>
              <c:layout>
                <c:manualLayout>
                  <c:x val="-2.055258397951791E-2"/>
                  <c:y val="-6.282416822336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055258397951791E-2"/>
                  <c:y val="-5.5522208020772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2.1987315392713772E-2"/>
                  <c:y val="-4.9917433657134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283583"/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Лист1!$A$4:$A$24</c:f>
              <c:strCache>
                <c:ptCount val="21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</c:strCache>
            </c:strRef>
          </c:cat>
          <c:val>
            <c:numRef>
              <c:f>Лист1!$E$4:$E$24</c:f>
              <c:numCache>
                <c:formatCode>0.0</c:formatCode>
                <c:ptCount val="21"/>
                <c:pt idx="0">
                  <c:v>17.600000000000001</c:v>
                </c:pt>
                <c:pt idx="1">
                  <c:v>17.600000000000001</c:v>
                </c:pt>
                <c:pt idx="2">
                  <c:v>18.2</c:v>
                </c:pt>
                <c:pt idx="3">
                  <c:v>17.899999999999999</c:v>
                </c:pt>
                <c:pt idx="4">
                  <c:v>17.8</c:v>
                </c:pt>
                <c:pt idx="5">
                  <c:v>18.7</c:v>
                </c:pt>
                <c:pt idx="6">
                  <c:v>18.600000000000001</c:v>
                </c:pt>
                <c:pt idx="7">
                  <c:v>19</c:v>
                </c:pt>
                <c:pt idx="8">
                  <c:v>19.5</c:v>
                </c:pt>
                <c:pt idx="9">
                  <c:v>18.899999999999999</c:v>
                </c:pt>
                <c:pt idx="10">
                  <c:v>19.7</c:v>
                </c:pt>
                <c:pt idx="11">
                  <c:v>20</c:v>
                </c:pt>
                <c:pt idx="12">
                  <c:v>20.8</c:v>
                </c:pt>
                <c:pt idx="13">
                  <c:v>21.2</c:v>
                </c:pt>
                <c:pt idx="14">
                  <c:v>21.1</c:v>
                </c:pt>
                <c:pt idx="15" formatCode="General">
                  <c:v>19.2</c:v>
                </c:pt>
                <c:pt idx="16" formatCode="General">
                  <c:v>21.5</c:v>
                </c:pt>
                <c:pt idx="17" formatCode="General">
                  <c:v>21.5</c:v>
                </c:pt>
                <c:pt idx="18" formatCode="General">
                  <c:v>21.6</c:v>
                </c:pt>
                <c:pt idx="19" formatCode="General">
                  <c:v>22.6</c:v>
                </c:pt>
                <c:pt idx="20" formatCode="General">
                  <c:v>22.7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483616"/>
        <c:axId val="318483056"/>
      </c:lineChart>
      <c:valAx>
        <c:axId val="318481936"/>
        <c:scaling>
          <c:orientation val="minMax"/>
          <c:max val="13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uk-UA"/>
          </a:p>
        </c:txPr>
        <c:crossAx val="318482496"/>
        <c:crosses val="autoZero"/>
        <c:crossBetween val="between"/>
      </c:valAx>
      <c:catAx>
        <c:axId val="31848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790" baseline="0"/>
            </a:pPr>
            <a:endParaRPr lang="uk-UA"/>
          </a:p>
        </c:txPr>
        <c:crossAx val="318481936"/>
        <c:crosses val="autoZero"/>
        <c:auto val="1"/>
        <c:lblAlgn val="ctr"/>
        <c:lblOffset val="100"/>
        <c:noMultiLvlLbl val="0"/>
      </c:catAx>
      <c:valAx>
        <c:axId val="318483056"/>
        <c:scaling>
          <c:orientation val="minMax"/>
          <c:max val="100"/>
        </c:scaling>
        <c:delete val="0"/>
        <c:axPos val="r"/>
        <c:numFmt formatCode="0.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318483616"/>
        <c:crosses val="max"/>
        <c:crossBetween val="between"/>
      </c:valAx>
      <c:catAx>
        <c:axId val="318483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8483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13309249548646E-2"/>
          <c:y val="7.6042818218168898E-2"/>
          <c:w val="0.87426457025693138"/>
          <c:h val="0.6552398095042381"/>
        </c:manualLayout>
      </c:layout>
      <c:areaChart>
        <c:grouping val="standard"/>
        <c:varyColors val="0"/>
        <c:ser>
          <c:idx val="1"/>
          <c:order val="0"/>
          <c:tx>
            <c:strRef>
              <c:f>Лист1!$B$1:$D$1</c:f>
              <c:strCache>
                <c:ptCount val="1"/>
                <c:pt idx="0">
                  <c:v>Оборот заливка ИФО Оборот линия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Лист1!$A$2:$A$22</c:f>
              <c:strCache>
                <c:ptCount val="21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</c:strCache>
            </c:strRef>
          </c:cat>
          <c:val>
            <c:numRef>
              <c:f>Лист1!$B$2:$B$22</c:f>
              <c:numCache>
                <c:formatCode>0.0</c:formatCode>
                <c:ptCount val="21"/>
                <c:pt idx="0">
                  <c:v>1068.9000000000001</c:v>
                </c:pt>
                <c:pt idx="1">
                  <c:v>986.3</c:v>
                </c:pt>
                <c:pt idx="2">
                  <c:v>1051.8</c:v>
                </c:pt>
                <c:pt idx="3">
                  <c:v>1345.2</c:v>
                </c:pt>
                <c:pt idx="4">
                  <c:v>1657.4</c:v>
                </c:pt>
                <c:pt idx="5">
                  <c:v>1832.9</c:v>
                </c:pt>
                <c:pt idx="6">
                  <c:v>2123.4</c:v>
                </c:pt>
                <c:pt idx="7">
                  <c:v>2202.4</c:v>
                </c:pt>
                <c:pt idx="8">
                  <c:v>2204.1</c:v>
                </c:pt>
                <c:pt idx="9">
                  <c:v>1950.4</c:v>
                </c:pt>
                <c:pt idx="10">
                  <c:v>1597.9</c:v>
                </c:pt>
                <c:pt idx="11">
                  <c:v>1766.1</c:v>
                </c:pt>
                <c:pt idx="12">
                  <c:v>1447.6</c:v>
                </c:pt>
                <c:pt idx="13">
                  <c:v>1318.9</c:v>
                </c:pt>
                <c:pt idx="14">
                  <c:v>1372.9</c:v>
                </c:pt>
                <c:pt idx="15">
                  <c:v>1583.1</c:v>
                </c:pt>
                <c:pt idx="16">
                  <c:v>1809.1</c:v>
                </c:pt>
                <c:pt idx="17">
                  <c:v>2062.3000000000002</c:v>
                </c:pt>
                <c:pt idx="18">
                  <c:v>2036</c:v>
                </c:pt>
                <c:pt idx="19">
                  <c:v>2593</c:v>
                </c:pt>
                <c:pt idx="20">
                  <c:v>2085.6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FA60-4C4C-9BB0-D3E486359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413872"/>
        <c:axId val="319413312"/>
      </c:areaChart>
      <c:lineChart>
        <c:grouping val="standard"/>
        <c:varyColors val="0"/>
        <c:ser>
          <c:idx val="0"/>
          <c:order val="2"/>
          <c:tx>
            <c:strRef>
              <c:f>Лист1!$C$1</c:f>
              <c:strCache>
                <c:ptCount val="1"/>
                <c:pt idx="0">
                  <c:v>ИФО</c:v>
                </c:pt>
              </c:strCache>
            </c:strRef>
          </c:tx>
          <c:spPr>
            <a:ln w="31750">
              <a:solidFill>
                <a:srgbClr val="E3002A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872692783892211E-2"/>
                  <c:y val="3.6225143509365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919-4DAD-A97E-75E7D11F93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226025836939152E-3"/>
                  <c:y val="3.4779960558909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402841815521518E-3"/>
                  <c:y val="1.5512009972926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077055538559022E-3"/>
                  <c:y val="-4.3812044511733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5508324608681106E-3"/>
                  <c:y val="-2.9207840810368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174588471498413E-3"/>
                  <c:y val="-1.100525262228786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rgbClr val="E3002A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36298141504341E-2"/>
                      <c:h val="5.2354147813718215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1.212142006501031E-2"/>
                  <c:y val="-4.9087445081438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39675561661735E-2"/>
                  <c:y val="-4.3811796921713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0912266255132619E-2"/>
                  <c:y val="-3.6509872033097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1152441342040959E-2"/>
                  <c:y val="-2.9207947144482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3525234931142509E-2"/>
                  <c:y val="-5.1026570123064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0505696678874778E-2"/>
                  <c:y val="-6.206660914325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7337894084421251E-2"/>
                  <c:y val="-4.016083447740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5807982795167011E-2"/>
                  <c:y val="-4.087711240710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7066892070099333E-2"/>
                  <c:y val="-5.3751545890191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7941222922261151E-2"/>
                  <c:y val="-3.7732719145022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3.8272895679962247E-2"/>
                  <c:y val="-4.4021505669192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4.2525439644402599E-2"/>
                  <c:y val="-3.7732719145022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4.2525439644402495E-2"/>
                  <c:y val="-3.144393262085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3.9690410334775765E-2"/>
                  <c:y val="-3.144393262085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3.2602837060708684E-2"/>
                  <c:y val="-2.5155146096681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E3002A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</c:strCache>
            </c:strRef>
          </c:cat>
          <c:val>
            <c:numRef>
              <c:f>Лист1!$C$2:$C$22</c:f>
              <c:numCache>
                <c:formatCode>0.0</c:formatCode>
                <c:ptCount val="21"/>
                <c:pt idx="0">
                  <c:v>103.6</c:v>
                </c:pt>
                <c:pt idx="1">
                  <c:v>103.6</c:v>
                </c:pt>
                <c:pt idx="2">
                  <c:v>107</c:v>
                </c:pt>
                <c:pt idx="3">
                  <c:v>379.8</c:v>
                </c:pt>
                <c:pt idx="4">
                  <c:v>907.3</c:v>
                </c:pt>
                <c:pt idx="5">
                  <c:v>561.6</c:v>
                </c:pt>
                <c:pt idx="6">
                  <c:v>120.2</c:v>
                </c:pt>
                <c:pt idx="7">
                  <c:v>100.2</c:v>
                </c:pt>
                <c:pt idx="8">
                  <c:v>96.6</c:v>
                </c:pt>
                <c:pt idx="9">
                  <c:v>108.2</c:v>
                </c:pt>
                <c:pt idx="10">
                  <c:v>118.4</c:v>
                </c:pt>
                <c:pt idx="11">
                  <c:v>142.1</c:v>
                </c:pt>
                <c:pt idx="12">
                  <c:v>123.5</c:v>
                </c:pt>
                <c:pt idx="13">
                  <c:v>121.9</c:v>
                </c:pt>
                <c:pt idx="14">
                  <c:v>111.4</c:v>
                </c:pt>
                <c:pt idx="15">
                  <c:v>98.8</c:v>
                </c:pt>
                <c:pt idx="16">
                  <c:v>89.6</c:v>
                </c:pt>
                <c:pt idx="17">
                  <c:v>93.4</c:v>
                </c:pt>
                <c:pt idx="18">
                  <c:v>77.8</c:v>
                </c:pt>
                <c:pt idx="19">
                  <c:v>96.4</c:v>
                </c:pt>
                <c:pt idx="20">
                  <c:v>77.400000000000006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9412752"/>
        <c:axId val="319412192"/>
      </c:lineChart>
      <c:lineChart>
        <c:grouping val="standard"/>
        <c:varyColors val="0"/>
        <c:ser>
          <c:idx val="2"/>
          <c:order val="1"/>
          <c:tx>
            <c:strRef>
              <c:f>Лист1!$D$1</c:f>
              <c:strCache>
                <c:ptCount val="1"/>
                <c:pt idx="0">
                  <c:v>Оборот линия</c:v>
                </c:pt>
              </c:strCache>
            </c:strRef>
          </c:tx>
          <c:spPr>
            <a:ln w="28575">
              <a:solidFill>
                <a:schemeClr val="bg2">
                  <a:lumMod val="50000"/>
                </a:schemeClr>
              </a:solidFill>
            </a:ln>
          </c:spPr>
          <c:marker>
            <c:symbol val="diamond"/>
            <c:size val="5"/>
            <c:spPr>
              <a:ln w="28575"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dLbl>
              <c:idx val="3"/>
              <c:layout>
                <c:manualLayout>
                  <c:x val="-2.8041885970224941E-2"/>
                  <c:y val="-6.3917592137531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305953237865819E-2"/>
                  <c:y val="-0.104794704544638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699589368356864E-2"/>
                  <c:y val="-7.0206378661701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245129358257631E-2"/>
                  <c:y val="-9.85059180204682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2062.3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8888438583052454E-2"/>
                  <c:y val="-9.221713149629794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2036.0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smtClean="0"/>
                      <a:t>2593.0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1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</c:strCache>
            </c:strRef>
          </c:cat>
          <c:val>
            <c:numRef>
              <c:f>Лист1!$D$2:$D$22</c:f>
              <c:numCache>
                <c:formatCode>0.0</c:formatCode>
                <c:ptCount val="21"/>
                <c:pt idx="0">
                  <c:v>1068.9000000000001</c:v>
                </c:pt>
                <c:pt idx="1">
                  <c:v>986.3</c:v>
                </c:pt>
                <c:pt idx="2">
                  <c:v>1051.8</c:v>
                </c:pt>
                <c:pt idx="3">
                  <c:v>1345.2</c:v>
                </c:pt>
                <c:pt idx="4">
                  <c:v>1657.4</c:v>
                </c:pt>
                <c:pt idx="5">
                  <c:v>1832.9</c:v>
                </c:pt>
                <c:pt idx="6">
                  <c:v>2123.4</c:v>
                </c:pt>
                <c:pt idx="7">
                  <c:v>2202.4</c:v>
                </c:pt>
                <c:pt idx="8">
                  <c:v>2204.1</c:v>
                </c:pt>
                <c:pt idx="9">
                  <c:v>1950.4</c:v>
                </c:pt>
                <c:pt idx="10">
                  <c:v>1597.9</c:v>
                </c:pt>
                <c:pt idx="11">
                  <c:v>1766.1</c:v>
                </c:pt>
                <c:pt idx="12">
                  <c:v>1447.6</c:v>
                </c:pt>
                <c:pt idx="13">
                  <c:v>1318.9</c:v>
                </c:pt>
                <c:pt idx="14">
                  <c:v>1372.9</c:v>
                </c:pt>
                <c:pt idx="15">
                  <c:v>1583.1</c:v>
                </c:pt>
                <c:pt idx="16" formatCode="General">
                  <c:v>1809.1</c:v>
                </c:pt>
                <c:pt idx="17" formatCode="General">
                  <c:v>2062.3000000000002</c:v>
                </c:pt>
                <c:pt idx="18" formatCode="General">
                  <c:v>2036</c:v>
                </c:pt>
                <c:pt idx="19" formatCode="General">
                  <c:v>2593</c:v>
                </c:pt>
                <c:pt idx="20" formatCode="General">
                  <c:v>2085.6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A-FA60-4C4C-9BB0-D3E486359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9413872"/>
        <c:axId val="319413312"/>
      </c:lineChart>
      <c:valAx>
        <c:axId val="319412192"/>
        <c:scaling>
          <c:orientation val="minMax"/>
          <c:max val="1000"/>
        </c:scaling>
        <c:delete val="0"/>
        <c:axPos val="l"/>
        <c:numFmt formatCode="0.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319412752"/>
        <c:crosses val="autoZero"/>
        <c:crossBetween val="between"/>
      </c:valAx>
      <c:catAx>
        <c:axId val="31941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uk-UA"/>
          </a:p>
        </c:txPr>
        <c:crossAx val="319412192"/>
        <c:crosses val="autoZero"/>
        <c:auto val="1"/>
        <c:lblAlgn val="ctr"/>
        <c:lblOffset val="100"/>
        <c:noMultiLvlLbl val="0"/>
      </c:catAx>
      <c:valAx>
        <c:axId val="319413312"/>
        <c:scaling>
          <c:orientation val="minMax"/>
          <c:max val="4000"/>
        </c:scaling>
        <c:delete val="0"/>
        <c:axPos val="r"/>
        <c:numFmt formatCode="0.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319413872"/>
        <c:crosses val="max"/>
        <c:crossBetween val="between"/>
      </c:valAx>
      <c:catAx>
        <c:axId val="319413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9413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28358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D3-4AAE-AFD2-F6EF00E4088E}"/>
              </c:ext>
            </c:extLst>
          </c:dPt>
          <c:dPt>
            <c:idx val="1"/>
            <c:bubble3D val="0"/>
            <c:spPr>
              <a:solidFill>
                <a:srgbClr val="FFC32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D3-4AAE-AFD2-F6EF00E4088E}"/>
              </c:ext>
            </c:extLst>
          </c:dPt>
          <c:dPt>
            <c:idx val="2"/>
            <c:bubble3D val="0"/>
            <c:spPr>
              <a:solidFill>
                <a:srgbClr val="529FD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D3-4AAE-AFD2-F6EF00E4088E}"/>
              </c:ext>
            </c:extLst>
          </c:dPt>
          <c:dPt>
            <c:idx val="3"/>
            <c:bubble3D val="0"/>
            <c:spPr>
              <a:solidFill>
                <a:srgbClr val="6B6B6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D3-4AAE-AFD2-F6EF00E4088E}"/>
              </c:ext>
            </c:extLst>
          </c:dPt>
          <c:dLbls>
            <c:dLbl>
              <c:idx val="0"/>
              <c:layout>
                <c:manualLayout>
                  <c:x val="0.12487845673551488"/>
                  <c:y val="-7.965116338119437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rgbClr val="2835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32,1</a:t>
                    </a:r>
                    <a:endParaRPr lang="en-US" dirty="0" smtClean="0"/>
                  </a:p>
                </c:rich>
              </c:tx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28358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D3-4AAE-AFD2-F6EF00E408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162164222006337"/>
                  <c:y val="6.509328276729216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rgbClr val="FFC32D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9,2</a:t>
                    </a:r>
                    <a:endParaRPr lang="en-US" dirty="0"/>
                  </a:p>
                </c:rich>
              </c:tx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FFC32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BD3-4AAE-AFD2-F6EF00E408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783352844450532E-2"/>
                  <c:y val="0.1178070094364437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rgbClr val="529FD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25,2</a:t>
                    </a:r>
                    <a:endParaRPr lang="en-US" dirty="0"/>
                  </a:p>
                </c:rich>
              </c:tx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529FD8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BD3-4AAE-AFD2-F6EF00E408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340060946802056"/>
                  <c:y val="0.1140064311228972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rgbClr val="45996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33,5</a:t>
                    </a:r>
                    <a:endParaRPr lang="en-US" dirty="0"/>
                  </a:p>
                </c:rich>
              </c:tx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4599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BD3-4AAE-AFD2-F6EF00E408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крупные</c:v>
                </c:pt>
                <c:pt idx="1">
                  <c:v>средние</c:v>
                </c:pt>
                <c:pt idx="2">
                  <c:v>малые включая микро</c:v>
                </c:pt>
                <c:pt idx="3">
                  <c:v>индивидуалы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32.1</c:v>
                </c:pt>
                <c:pt idx="1">
                  <c:v>9.1999999999999993</c:v>
                </c:pt>
                <c:pt idx="2">
                  <c:v>25.2</c:v>
                </c:pt>
                <c:pt idx="3">
                  <c:v>33.5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D3-4AAE-AFD2-F6EF00E40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C8E2F-EDFB-4DB0-ACE6-6210481FBC9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8EA7C-357D-4BE1-B7B0-7CCC859707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7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EA7C-357D-4BE1-B7B0-7CCC859707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5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EDE49-F175-4798-9948-D5FC9BE44D3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6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14C3-AB8B-44CC-BD70-BC85E91AEA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D00A-6D63-4EE6-9F6F-E085FAD6512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3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14C3-AB8B-44CC-BD70-BC85E91AEA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D00A-6D63-4EE6-9F6F-E085FAD6512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8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14C3-AB8B-44CC-BD70-BC85E91AEA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D00A-6D63-4EE6-9F6F-E085FAD6512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0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283583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srgbClr val="283583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28358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300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04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60858" y="2404122"/>
            <a:ext cx="4381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ФЕДЕРАЛЬНОЙ СЛУЖБЫ </a:t>
            </a:r>
            <a:br>
              <a:rPr lang="ru-RU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 </a:t>
            </a:r>
            <a:br>
              <a:rPr lang="ru-RU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РЕСПУБЛИКЕ КРЫМ И Г. СЕВАСТОПОЛЮ</a:t>
            </a:r>
            <a:endParaRPr lang="ru-RU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E3002A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xmlns="" id="{C1AF891F-E358-354D-8AE1-626631524F42}"/>
              </a:ext>
            </a:extLst>
          </p:cNvPr>
          <p:cNvSpPr/>
          <p:nvPr/>
        </p:nvSpPr>
        <p:spPr>
          <a:xfrm>
            <a:off x="11456590" y="4641508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xmlns="" id="{3EAFB859-847C-C54D-A042-FD8F8AE9C64B}"/>
              </a:ext>
            </a:extLst>
          </p:cNvPr>
          <p:cNvSpPr/>
          <p:nvPr/>
        </p:nvSpPr>
        <p:spPr>
          <a:xfrm>
            <a:off x="11636312" y="4760462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12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75371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xmlns="" id="{9E747D6A-7EA4-7342-BF64-4108572BCA2F}"/>
              </a:ext>
            </a:extLst>
          </p:cNvPr>
          <p:cNvSpPr/>
          <p:nvPr/>
        </p:nvSpPr>
        <p:spPr>
          <a:xfrm>
            <a:off x="11697890" y="5699624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xmlns="" id="{2FD602E7-D3D4-E74F-A1CD-F4B66EB3A131}"/>
              </a:ext>
            </a:extLst>
          </p:cNvPr>
          <p:cNvSpPr/>
          <p:nvPr/>
        </p:nvSpPr>
        <p:spPr>
          <a:xfrm>
            <a:off x="11877612" y="5818578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3002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00541" y="183819"/>
            <a:ext cx="3831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ФЕДЕРАЛЬНОЙ СЛУЖБЫ ГОСУДАРСТВЕННОЙ СТАТИСТИКИ </a:t>
            </a:r>
            <a:b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РЕСПУБЛИКЕ КРЫМ </a:t>
            </a:r>
            <a:b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Г. СЕВАСТОПОЛЮ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625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60858" y="2404122"/>
            <a:ext cx="4381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ФЕДЕРАЛЬНОЙ СЛУЖБЫ </a:t>
            </a:r>
            <a:br>
              <a:rPr lang="ru-RU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 </a:t>
            </a:r>
            <a:br>
              <a:rPr lang="ru-RU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РЕСПУБЛИКЕ КРЫМ И Г. СЕВАСТОПОЛЮ</a:t>
            </a:r>
            <a:endParaRPr lang="ru-RU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E3002A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xmlns="" id="{C1AF891F-E358-354D-8AE1-626631524F42}"/>
              </a:ext>
            </a:extLst>
          </p:cNvPr>
          <p:cNvSpPr/>
          <p:nvPr/>
        </p:nvSpPr>
        <p:spPr>
          <a:xfrm>
            <a:off x="11456590" y="4641508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xmlns="" id="{3EAFB859-847C-C54D-A042-FD8F8AE9C64B}"/>
              </a:ext>
            </a:extLst>
          </p:cNvPr>
          <p:cNvSpPr/>
          <p:nvPr/>
        </p:nvSpPr>
        <p:spPr>
          <a:xfrm>
            <a:off x="11636312" y="4760462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3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75371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xmlns="" id="{9E747D6A-7EA4-7342-BF64-4108572BCA2F}"/>
              </a:ext>
            </a:extLst>
          </p:cNvPr>
          <p:cNvSpPr/>
          <p:nvPr/>
        </p:nvSpPr>
        <p:spPr>
          <a:xfrm>
            <a:off x="11697890" y="5699624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xmlns="" id="{2FD602E7-D3D4-E74F-A1CD-F4B66EB3A131}"/>
              </a:ext>
            </a:extLst>
          </p:cNvPr>
          <p:cNvSpPr/>
          <p:nvPr/>
        </p:nvSpPr>
        <p:spPr>
          <a:xfrm>
            <a:off x="11877612" y="5818578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3002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00541" y="183819"/>
            <a:ext cx="3831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ФЕДЕРАЛЬНОЙ СЛУЖБЫ ГОСУДАРСТВЕННОЙ СТАТИСТИКИ </a:t>
            </a:r>
            <a:b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РЕСПУБЛИКЕ КРЫМ </a:t>
            </a:r>
            <a:b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Г. СЕВАСТОПОЛЮ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83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14C3-AB8B-44CC-BD70-BC85E91AEA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D00A-6D63-4EE6-9F6F-E085FAD6512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4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14C3-AB8B-44CC-BD70-BC85E91AEA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D00A-6D63-4EE6-9F6F-E085FAD6512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5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14C3-AB8B-44CC-BD70-BC85E91AEA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D00A-6D63-4EE6-9F6F-E085FAD6512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2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14C3-AB8B-44CC-BD70-BC85E91AEA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D00A-6D63-4EE6-9F6F-E085FAD6512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2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14C3-AB8B-44CC-BD70-BC85E91AEA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D00A-6D63-4EE6-9F6F-E085FAD6512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8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14C3-AB8B-44CC-BD70-BC85E91AEA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D00A-6D63-4EE6-9F6F-E085FAD6512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9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14C3-AB8B-44CC-BD70-BC85E91AEA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D00A-6D63-4EE6-9F6F-E085FAD6512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2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14C3-AB8B-44CC-BD70-BC85E91AEA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D00A-6D63-4EE6-9F6F-E085FAD6512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9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14C3-AB8B-44CC-BD70-BC85E91AEA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D00A-6D63-4EE6-9F6F-E085FAD6512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60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86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8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5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chart" Target="../charts/chart7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4743" y="3652339"/>
            <a:ext cx="6051375" cy="15881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600" spc="-50" dirty="0" smtClean="0"/>
              <a:t>Розничная </a:t>
            </a:r>
            <a:r>
              <a:rPr lang="ru-RU" sz="3600" spc="-50" dirty="0"/>
              <a:t>торговля </a:t>
            </a:r>
            <a:r>
              <a:rPr lang="en-US" sz="3600" spc="-50" dirty="0" smtClean="0"/>
              <a:t/>
            </a:r>
            <a:br>
              <a:rPr lang="en-US" sz="3600" spc="-50" dirty="0" smtClean="0"/>
            </a:br>
            <a:r>
              <a:rPr lang="ru-RU" sz="3600" spc="-50" dirty="0" smtClean="0"/>
              <a:t>и общественное питание Республики </a:t>
            </a:r>
            <a:r>
              <a:rPr lang="ru-RU" sz="3600" spc="-50" dirty="0"/>
              <a:t>Крым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 txBox="1">
            <a:spLocks/>
          </p:cNvSpPr>
          <p:nvPr/>
        </p:nvSpPr>
        <p:spPr>
          <a:xfrm>
            <a:off x="6506482" y="5870408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800" kern="1200" smtClean="0">
                <a:solidFill>
                  <a:srgbClr val="E3002A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>
                <a:solidFill>
                  <a:srgbClr val="E1002B"/>
                </a:solidFill>
              </a:rPr>
              <a:t>за </a:t>
            </a:r>
            <a:r>
              <a:rPr dirty="0" smtClean="0">
                <a:solidFill>
                  <a:srgbClr val="E1002B"/>
                </a:solidFill>
              </a:rPr>
              <a:t>январь-сентябрь </a:t>
            </a:r>
            <a:r>
              <a:rPr dirty="0">
                <a:solidFill>
                  <a:srgbClr val="E1002B"/>
                </a:solidFill>
              </a:rPr>
              <a:t>2022 года</a:t>
            </a:r>
          </a:p>
        </p:txBody>
      </p:sp>
    </p:spTree>
    <p:extLst>
      <p:ext uri="{BB962C8B-B14F-4D97-AF65-F5344CB8AC3E}">
        <p14:creationId xmlns:p14="http://schemas.microsoft.com/office/powerpoint/2010/main" val="32766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>
          <a:xfrm>
            <a:off x="1025394" y="625056"/>
            <a:ext cx="10170640" cy="936897"/>
          </a:xfrm>
        </p:spPr>
        <p:txBody>
          <a:bodyPr>
            <a:normAutofit/>
          </a:bodyPr>
          <a:lstStyle/>
          <a:p>
            <a:r>
              <a:rPr lang="ru-RU" b="1" dirty="0"/>
              <a:t>СТРУКТУРА ОБОРОТА </a:t>
            </a:r>
            <a:r>
              <a:rPr lang="ru-RU" b="1" dirty="0" smtClean="0"/>
              <a:t>ОБЩЕСТВЕННОГО ПИТАНИЯ</a:t>
            </a:r>
            <a:r>
              <a:rPr lang="en-US" b="1" dirty="0" smtClean="0"/>
              <a:t>*</a:t>
            </a:r>
            <a:endParaRPr lang="ru-RU" b="1" dirty="0"/>
          </a:p>
        </p:txBody>
      </p:sp>
      <p:sp>
        <p:nvSpPr>
          <p:cNvPr id="23" name="Текст 3"/>
          <p:cNvSpPr txBox="1">
            <a:spLocks/>
          </p:cNvSpPr>
          <p:nvPr/>
        </p:nvSpPr>
        <p:spPr>
          <a:xfrm>
            <a:off x="1015078" y="1086621"/>
            <a:ext cx="3256971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</a:rPr>
              <a:t>ЯНВАРЬ-СЕНТЯБРЬ 2022 г</a:t>
            </a:r>
            <a:r>
              <a:rPr lang="en-US" sz="1600" dirty="0" smtClean="0">
                <a:solidFill>
                  <a:srgbClr val="283583"/>
                </a:solidFill>
              </a:rPr>
              <a:t>.</a:t>
            </a:r>
            <a:endParaRPr lang="ru-RU" sz="1600" dirty="0">
              <a:solidFill>
                <a:srgbClr val="283583"/>
              </a:solidFill>
            </a:endParaRPr>
          </a:p>
        </p:txBody>
      </p:sp>
      <p:sp>
        <p:nvSpPr>
          <p:cNvPr id="47" name="Прямоугольник 86">
            <a:extLst>
              <a:ext uri="{FF2B5EF4-FFF2-40B4-BE49-F238E27FC236}">
                <a16:creationId xmlns="" xmlns:a16="http://schemas.microsoft.com/office/drawing/2014/main" id="{396C78C9-541B-4C3C-BE9E-8004510AB6B7}"/>
              </a:ext>
            </a:extLst>
          </p:cNvPr>
          <p:cNvSpPr/>
          <p:nvPr/>
        </p:nvSpPr>
        <p:spPr>
          <a:xfrm>
            <a:off x="463285" y="6402874"/>
            <a:ext cx="20036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spc="-4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800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оперативным данным.</a:t>
            </a:r>
            <a:endParaRPr lang="ru-RU" sz="800" spc="-4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ustomShape 37"/>
          <p:cNvSpPr/>
          <p:nvPr/>
        </p:nvSpPr>
        <p:spPr>
          <a:xfrm>
            <a:off x="297000" y="98640"/>
            <a:ext cx="1181520" cy="30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334286"/>
                </a:solidFill>
                <a:latin typeface="Arial"/>
                <a:ea typeface="DejaVu Sans"/>
              </a:rPr>
              <a:t>КРЫМСТАТ</a:t>
            </a:r>
            <a:endParaRPr lang="ru-RU" sz="1400" b="0" strike="noStrike" spc="-1" dirty="0">
              <a:latin typeface="XO Oriel"/>
            </a:endParaRPr>
          </a:p>
        </p:txBody>
      </p:sp>
      <p:grpSp>
        <p:nvGrpSpPr>
          <p:cNvPr id="58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5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60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61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62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6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38" name="Диаграмма 20">
            <a:extLst>
              <a:ext uri="{FF2B5EF4-FFF2-40B4-BE49-F238E27FC236}">
                <a16:creationId xmlns="" xmlns:a16="http://schemas.microsoft.com/office/drawing/2014/main" id="{B342F2FD-37DB-41FA-8D93-64FD087CB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6713021"/>
              </p:ext>
            </p:extLst>
          </p:nvPr>
        </p:nvGraphicFramePr>
        <p:xfrm>
          <a:off x="3655307" y="1609612"/>
          <a:ext cx="4880978" cy="3938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" name="Прямокутник 48"/>
          <p:cNvSpPr/>
          <p:nvPr/>
        </p:nvSpPr>
        <p:spPr>
          <a:xfrm>
            <a:off x="8598939" y="2358644"/>
            <a:ext cx="177817" cy="154503"/>
          </a:xfrm>
          <a:prstGeom prst="rect">
            <a:avLst/>
          </a:prstGeom>
          <a:solidFill>
            <a:srgbClr val="283583"/>
          </a:solidFill>
          <a:ln>
            <a:solidFill>
              <a:srgbClr val="283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50" name="Прямокутник 49"/>
          <p:cNvSpPr/>
          <p:nvPr/>
        </p:nvSpPr>
        <p:spPr>
          <a:xfrm>
            <a:off x="8598939" y="3025736"/>
            <a:ext cx="177817" cy="154503"/>
          </a:xfrm>
          <a:prstGeom prst="rect">
            <a:avLst/>
          </a:prstGeom>
          <a:solidFill>
            <a:srgbClr val="FFC32D"/>
          </a:solidFill>
          <a:ln>
            <a:solidFill>
              <a:srgbClr val="FFC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51" name="Прямокутник 50"/>
          <p:cNvSpPr/>
          <p:nvPr/>
        </p:nvSpPr>
        <p:spPr>
          <a:xfrm>
            <a:off x="8616280" y="3645024"/>
            <a:ext cx="177817" cy="154503"/>
          </a:xfrm>
          <a:prstGeom prst="rect">
            <a:avLst/>
          </a:prstGeom>
          <a:solidFill>
            <a:srgbClr val="529FD8"/>
          </a:solidFill>
          <a:ln>
            <a:solidFill>
              <a:srgbClr val="52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52" name="Прямокутник 51"/>
          <p:cNvSpPr/>
          <p:nvPr/>
        </p:nvSpPr>
        <p:spPr>
          <a:xfrm>
            <a:off x="8616280" y="4221088"/>
            <a:ext cx="177817" cy="154503"/>
          </a:xfrm>
          <a:prstGeom prst="rect">
            <a:avLst/>
          </a:prstGeom>
          <a:solidFill>
            <a:srgbClr val="6B6B6B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rgbClr val="6B6B6B"/>
              </a:solidFill>
            </a:endParaRPr>
          </a:p>
        </p:txBody>
      </p:sp>
      <p:sp>
        <p:nvSpPr>
          <p:cNvPr id="53" name="Прямокутник 52"/>
          <p:cNvSpPr/>
          <p:nvPr/>
        </p:nvSpPr>
        <p:spPr>
          <a:xfrm>
            <a:off x="9019091" y="2254616"/>
            <a:ext cx="2824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</a:rPr>
              <a:t>Организации, не </a:t>
            </a: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</a:rPr>
              <a:t>относящиеся</a:t>
            </a:r>
            <a:endParaRPr lang="en-US" sz="1200" dirty="0" smtClean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fontAlgn="b"/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</a:rPr>
              <a:t>к </a:t>
            </a:r>
            <a: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</a:rPr>
              <a:t>субъектам малого и среднего </a:t>
            </a: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</a:rPr>
              <a:t>предпринимательства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54" name="Прямокутник 53"/>
          <p:cNvSpPr/>
          <p:nvPr/>
        </p:nvSpPr>
        <p:spPr>
          <a:xfrm>
            <a:off x="9019091" y="3036039"/>
            <a:ext cx="2592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среднего предпринимательства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кутник 54"/>
          <p:cNvSpPr/>
          <p:nvPr/>
        </p:nvSpPr>
        <p:spPr>
          <a:xfrm>
            <a:off x="9019091" y="3618871"/>
            <a:ext cx="2176943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предприятия,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ключая микропредприятия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кутник 64"/>
          <p:cNvSpPr/>
          <p:nvPr/>
        </p:nvSpPr>
        <p:spPr>
          <a:xfrm>
            <a:off x="9019090" y="4197098"/>
            <a:ext cx="275257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общественном питании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93455" y="1647109"/>
            <a:ext cx="1390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spc="-30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% к </a:t>
            </a:r>
            <a:r>
              <a:rPr lang="ru-RU" sz="1200" b="1" spc="-3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итогу</a:t>
            </a:r>
            <a:endParaRPr lang="ru-RU" dirty="0"/>
          </a:p>
        </p:txBody>
      </p:sp>
      <p:grpSp>
        <p:nvGrpSpPr>
          <p:cNvPr id="67" name="Групувати 66"/>
          <p:cNvGrpSpPr/>
          <p:nvPr/>
        </p:nvGrpSpPr>
        <p:grpSpPr>
          <a:xfrm>
            <a:off x="-138080" y="1962384"/>
            <a:ext cx="4011722" cy="1798156"/>
            <a:chOff x="-162794" y="2347085"/>
            <a:chExt cx="3738777" cy="1798156"/>
          </a:xfrm>
        </p:grpSpPr>
        <p:sp>
          <p:nvSpPr>
            <p:cNvPr id="68" name="Прямоугольник 65">
              <a:extLst>
                <a:ext uri="{FF2B5EF4-FFF2-40B4-BE49-F238E27FC236}">
                  <a16:creationId xmlns="" xmlns:a16="http://schemas.microsoft.com/office/drawing/2014/main" id="{CC2FF4DF-B49B-480F-A6AF-BF4D2EC904BB}"/>
                </a:ext>
              </a:extLst>
            </p:cNvPr>
            <p:cNvSpPr/>
            <p:nvPr/>
          </p:nvSpPr>
          <p:spPr>
            <a:xfrm>
              <a:off x="294641" y="2347085"/>
              <a:ext cx="3230645" cy="1798156"/>
            </a:xfrm>
            <a:prstGeom prst="rect">
              <a:avLst/>
            </a:prstGeom>
            <a:solidFill>
              <a:srgbClr val="F3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2">
              <a:extLst>
                <a:ext uri="{FF2B5EF4-FFF2-40B4-BE49-F238E27FC236}">
                  <a16:creationId xmlns:a16="http://schemas.microsoft.com/office/drawing/2014/main" xmlns="" id="{991C587E-7DA8-4041-BF0A-EA582AACD5EF}"/>
                </a:ext>
              </a:extLst>
            </p:cNvPr>
            <p:cNvSpPr/>
            <p:nvPr/>
          </p:nvSpPr>
          <p:spPr>
            <a:xfrm>
              <a:off x="818079" y="3083651"/>
              <a:ext cx="243174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4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16308</a:t>
              </a:r>
              <a:r>
                <a:rPr lang="ru-RU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ru-RU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0" name="Прямоугольник 53">
              <a:extLst>
                <a:ext uri="{FF2B5EF4-FFF2-40B4-BE49-F238E27FC236}">
                  <a16:creationId xmlns:a16="http://schemas.microsoft.com/office/drawing/2014/main" xmlns="" id="{F30FE8C7-5846-4084-B98E-96FDBD04D82A}"/>
                </a:ext>
              </a:extLst>
            </p:cNvPr>
            <p:cNvSpPr/>
            <p:nvPr/>
          </p:nvSpPr>
          <p:spPr>
            <a:xfrm>
              <a:off x="2932858" y="3353038"/>
              <a:ext cx="6431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 </a:t>
              </a:r>
              <a:b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рублей</a:t>
              </a:r>
              <a:endPara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1" name="Прямая соединительная линия 78">
              <a:extLst>
                <a:ext uri="{FF2B5EF4-FFF2-40B4-BE49-F238E27FC236}">
                  <a16:creationId xmlns:a16="http://schemas.microsoft.com/office/drawing/2014/main" xmlns="" id="{A66299B9-2418-432D-9129-176376F41941}"/>
                </a:ext>
              </a:extLst>
            </p:cNvPr>
            <p:cNvCxnSpPr>
              <a:cxnSpLocks/>
            </p:cNvCxnSpPr>
            <p:nvPr/>
          </p:nvCxnSpPr>
          <p:spPr>
            <a:xfrm>
              <a:off x="235516" y="4088916"/>
              <a:ext cx="301431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D61E4972-31AB-49B2-9EC4-43A28905A965}"/>
                </a:ext>
              </a:extLst>
            </p:cNvPr>
            <p:cNvSpPr txBox="1"/>
            <p:nvPr/>
          </p:nvSpPr>
          <p:spPr>
            <a:xfrm>
              <a:off x="-162794" y="2418977"/>
              <a:ext cx="30449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2835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январь-сентябрь 2022 </a:t>
              </a:r>
              <a:r>
                <a:rPr lang="ru-RU" sz="1600" b="1" dirty="0">
                  <a:solidFill>
                    <a:srgbClr val="2835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</a:t>
              </a:r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4667" y1="36667" x2="24667" y2="3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09" y="2491195"/>
              <a:ext cx="880171" cy="880171"/>
            </a:xfrm>
            <a:prstGeom prst="rect">
              <a:avLst/>
            </a:prstGeom>
          </p:spPr>
        </p:pic>
      </p:grpSp>
      <p:sp>
        <p:nvSpPr>
          <p:cNvPr id="76" name="Прямоугольник 60">
            <a:extLst>
              <a:ext uri="{FF2B5EF4-FFF2-40B4-BE49-F238E27FC236}">
                <a16:creationId xmlns:a16="http://schemas.microsoft.com/office/drawing/2014/main" xmlns="" id="{0CFD2810-F334-4E94-8361-9F68E4936F17}"/>
              </a:ext>
            </a:extLst>
          </p:cNvPr>
          <p:cNvSpPr/>
          <p:nvPr/>
        </p:nvSpPr>
        <p:spPr>
          <a:xfrm>
            <a:off x="1081246" y="5058636"/>
            <a:ext cx="2196363" cy="5355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60000"/>
              </a:lnSpc>
              <a:spcBef>
                <a:spcPts val="1000"/>
              </a:spcBef>
            </a:pPr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2085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AA2FA495-987C-4265-A9B8-C105D7DB8495}"/>
              </a:ext>
            </a:extLst>
          </p:cNvPr>
          <p:cNvSpPr txBox="1"/>
          <p:nvPr/>
        </p:nvSpPr>
        <p:spPr>
          <a:xfrm>
            <a:off x="226299" y="3852263"/>
            <a:ext cx="29492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2022 г.</a:t>
            </a:r>
            <a:endParaRPr lang="en-US" sz="1600" b="1" dirty="0" smtClean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A66299B9-2418-432D-9129-176376F41941}"/>
              </a:ext>
            </a:extLst>
          </p:cNvPr>
          <p:cNvCxnSpPr>
            <a:cxnSpLocks/>
          </p:cNvCxnSpPr>
          <p:nvPr/>
        </p:nvCxnSpPr>
        <p:spPr>
          <a:xfrm>
            <a:off x="263298" y="5747964"/>
            <a:ext cx="301431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53">
            <a:extLst>
              <a:ext uri="{FF2B5EF4-FFF2-40B4-BE49-F238E27FC236}">
                <a16:creationId xmlns:a16="http://schemas.microsoft.com/office/drawing/2014/main" xmlns="" id="{F30FE8C7-5846-4084-B98E-96FDBD04D82A}"/>
              </a:ext>
            </a:extLst>
          </p:cNvPr>
          <p:cNvSpPr/>
          <p:nvPr/>
        </p:nvSpPr>
        <p:spPr>
          <a:xfrm>
            <a:off x="3036163" y="5093055"/>
            <a:ext cx="643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b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10" b="98662" l="694" r="49306">
                        <a14:foregroundMark x1="27257" y1="86622" x2="27257" y2="86622"/>
                      </a14:backgroundRemoval>
                    </a14:imgEffect>
                  </a14:imgLayer>
                </a14:imgProps>
              </a:ext>
            </a:extLst>
          </a:blip>
          <a:srcRect r="49334"/>
          <a:stretch/>
        </p:blipFill>
        <p:spPr>
          <a:xfrm>
            <a:off x="147639" y="4513813"/>
            <a:ext cx="991118" cy="101625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10" b="98662" l="694" r="49306">
                        <a14:foregroundMark x1="27257" y1="86622" x2="27257" y2="86622"/>
                      </a14:backgroundRemoval>
                    </a14:imgEffect>
                  </a14:imgLayer>
                </a14:imgProps>
              </a:ext>
            </a:extLst>
          </a:blip>
          <a:srcRect r="49334"/>
          <a:stretch/>
        </p:blipFill>
        <p:spPr>
          <a:xfrm>
            <a:off x="147639" y="2594863"/>
            <a:ext cx="991118" cy="1016250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4667" y1="36667" x2="24667" y2="3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1" y="4006669"/>
            <a:ext cx="880171" cy="880171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76" b="98328" l="51389" r="100000">
                        <a14:foregroundMark x1="27257" y1="86622" x2="27257" y2="86622"/>
                        <a14:foregroundMark x1="72569" y1="16054" x2="72569" y2="16054"/>
                        <a14:foregroundMark x1="80382" y1="88294" x2="80382" y2="88294"/>
                      </a14:backgroundRemoval>
                    </a14:imgEffect>
                  </a14:imgLayer>
                </a14:imgProps>
              </a:ext>
            </a:extLst>
          </a:blip>
          <a:srcRect l="-5168" t="-9190" r="-7413" b="-13736"/>
          <a:stretch/>
        </p:blipFill>
        <p:spPr>
          <a:xfrm>
            <a:off x="-550342" y="594952"/>
            <a:ext cx="1694684" cy="96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862656" y="430572"/>
            <a:ext cx="10028358" cy="121631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600" b="1" dirty="0" smtClean="0"/>
              <a:t>КОЛИЧЕСТВО ОБЪЕКТОВ РОЗНИЧНОЙ ТОРГОВЛИ И ОБЩЕСТВЕННОГО ПИТАНИЯ </a:t>
            </a:r>
          </a:p>
          <a:p>
            <a:r>
              <a:rPr lang="ru-RU" sz="1600" dirty="0" smtClean="0"/>
              <a:t>НА 1 ОКТЯБРЯ 2022 г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sp>
        <p:nvSpPr>
          <p:cNvPr id="48" name="CustomShape 37"/>
          <p:cNvSpPr/>
          <p:nvPr/>
        </p:nvSpPr>
        <p:spPr>
          <a:xfrm>
            <a:off x="297000" y="98640"/>
            <a:ext cx="1181520" cy="30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334286"/>
                </a:solidFill>
                <a:latin typeface="Arial"/>
                <a:ea typeface="DejaVu Sans"/>
              </a:rPr>
              <a:t>КРЫМСТАТ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A2FA495-987C-4265-A9B8-C105D7DB8495}"/>
              </a:ext>
            </a:extLst>
          </p:cNvPr>
          <p:cNvSpPr txBox="1"/>
          <p:nvPr/>
        </p:nvSpPr>
        <p:spPr>
          <a:xfrm>
            <a:off x="2216285" y="2104408"/>
            <a:ext cx="29492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18256 магазинов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03" y="2781487"/>
            <a:ext cx="956260" cy="946136"/>
          </a:xfrm>
          <a:prstGeom prst="rect">
            <a:avLst/>
          </a:prstGeom>
        </p:spPr>
      </p:pic>
      <p:sp>
        <p:nvSpPr>
          <p:cNvPr id="5" name="AutoShape 2" descr="https://cdn1.vectorstock.com/i/1000x1000/69/05/food-tent-kiosk-icon-cartoon-style-vector-233069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4" descr="https://cdn1.vectorstock.com/i/1000x1000/69/05/food-tent-kiosk-icon-cartoon-style-vector-2330690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03" y="3792978"/>
            <a:ext cx="965319" cy="12763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59" y="2358725"/>
            <a:ext cx="1225946" cy="10153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0" y="1544221"/>
            <a:ext cx="1498871" cy="12650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55" y="4312269"/>
            <a:ext cx="1380494" cy="98235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A2FA495-987C-4265-A9B8-C105D7DB8495}"/>
              </a:ext>
            </a:extLst>
          </p:cNvPr>
          <p:cNvSpPr txBox="1"/>
          <p:nvPr/>
        </p:nvSpPr>
        <p:spPr>
          <a:xfrm>
            <a:off x="2225163" y="3194917"/>
            <a:ext cx="29492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4611 павильонов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A2FA495-987C-4265-A9B8-C105D7DB8495}"/>
              </a:ext>
            </a:extLst>
          </p:cNvPr>
          <p:cNvSpPr txBox="1"/>
          <p:nvPr/>
        </p:nvSpPr>
        <p:spPr>
          <a:xfrm>
            <a:off x="2234814" y="4344643"/>
            <a:ext cx="29492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1809 </a:t>
            </a:r>
            <a:r>
              <a:rPr lang="ru-RU" sz="1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палаток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A2FA495-987C-4265-A9B8-C105D7DB8495}"/>
              </a:ext>
            </a:extLst>
          </p:cNvPr>
          <p:cNvSpPr txBox="1"/>
          <p:nvPr/>
        </p:nvSpPr>
        <p:spPr>
          <a:xfrm>
            <a:off x="7341439" y="1646879"/>
            <a:ext cx="29226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1035 </a:t>
            </a:r>
            <a:r>
              <a:rPr lang="ru-RU" sz="1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аптек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A2FA495-987C-4265-A9B8-C105D7DB8495}"/>
              </a:ext>
            </a:extLst>
          </p:cNvPr>
          <p:cNvSpPr txBox="1"/>
          <p:nvPr/>
        </p:nvSpPr>
        <p:spPr>
          <a:xfrm>
            <a:off x="6975494" y="4431163"/>
            <a:ext cx="4670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1003 столовые, находящиеся на балансе учебных заведений, организаций, промышленных предприятий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AA2FA495-987C-4265-A9B8-C105D7DB8495}"/>
              </a:ext>
            </a:extLst>
          </p:cNvPr>
          <p:cNvSpPr txBox="1"/>
          <p:nvPr/>
        </p:nvSpPr>
        <p:spPr>
          <a:xfrm>
            <a:off x="2330721" y="5480024"/>
            <a:ext cx="29492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1634 киоска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AA2FA495-987C-4265-A9B8-C105D7DB8495}"/>
              </a:ext>
            </a:extLst>
          </p:cNvPr>
          <p:cNvSpPr txBox="1"/>
          <p:nvPr/>
        </p:nvSpPr>
        <p:spPr>
          <a:xfrm>
            <a:off x="7033689" y="5830742"/>
            <a:ext cx="34556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2750 ресторанов, кафе, баров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87" y="3268093"/>
            <a:ext cx="1389090" cy="104257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A2FA495-987C-4265-A9B8-C105D7DB8495}"/>
              </a:ext>
            </a:extLst>
          </p:cNvPr>
          <p:cNvSpPr txBox="1"/>
          <p:nvPr/>
        </p:nvSpPr>
        <p:spPr>
          <a:xfrm>
            <a:off x="7074956" y="3690742"/>
            <a:ext cx="34556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1292 столовые, закусочные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50" y="5394278"/>
            <a:ext cx="1437531" cy="8369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3" y="5236697"/>
            <a:ext cx="1445119" cy="8703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4" y="534145"/>
            <a:ext cx="824479" cy="8244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76" b="98328" l="51389" r="100000">
                        <a14:foregroundMark x1="27257" y1="86622" x2="27257" y2="86622"/>
                        <a14:foregroundMark x1="72569" y1="16054" x2="72569" y2="16054"/>
                        <a14:foregroundMark x1="80382" y1="88294" x2="80382" y2="88294"/>
                      </a14:backgroundRemoval>
                    </a14:imgEffect>
                  </a14:imgLayer>
                </a14:imgProps>
              </a:ext>
            </a:extLst>
          </a:blip>
          <a:srcRect l="-5168" t="-9190" r="-7413" b="-13736"/>
          <a:stretch/>
        </p:blipFill>
        <p:spPr>
          <a:xfrm>
            <a:off x="66933" y="494512"/>
            <a:ext cx="1694684" cy="961312"/>
          </a:xfrm>
          <a:prstGeom prst="rect">
            <a:avLst/>
          </a:prstGeom>
        </p:spPr>
      </p:pic>
      <p:sp>
        <p:nvSpPr>
          <p:cNvPr id="7" name="AutoShape 2" descr="https://image.shutterstock.com/image-vector/building-city-pharmacy-showcase-medications-600w-37539399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4" descr="https://image.shutterstock.com/image-vector/building-city-pharmacy-showcase-medications-600w-375393997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6" descr="https://image.shutterstock.com/image-vector/building-city-pharmacy-showcase-medications-600w-375393997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29" y="1534955"/>
            <a:ext cx="1420158" cy="80089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A2FA495-987C-4265-A9B8-C105D7DB8495}"/>
              </a:ext>
            </a:extLst>
          </p:cNvPr>
          <p:cNvSpPr txBox="1"/>
          <p:nvPr/>
        </p:nvSpPr>
        <p:spPr>
          <a:xfrm>
            <a:off x="7079424" y="2636150"/>
            <a:ext cx="34898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 аптечных киоска и пункта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478520" y="312738"/>
            <a:ext cx="10028358" cy="714317"/>
          </a:xfrm>
        </p:spPr>
        <p:txBody>
          <a:bodyPr>
            <a:noAutofit/>
          </a:bodyPr>
          <a:lstStyle/>
          <a:p>
            <a:r>
              <a:rPr lang="ru-RU" sz="2400" b="1" dirty="0"/>
              <a:t>ОБОРОТ РОЗНИЧНОЙ ТОРГОВЛИ ПО МУНИЦИПАЛЬНЫМ </a:t>
            </a:r>
            <a:r>
              <a:rPr lang="ru-RU" sz="2400" b="1" dirty="0" smtClean="0"/>
              <a:t>ОБРАЗОВАНИЯМ*</a:t>
            </a:r>
            <a:endParaRPr lang="ru-RU" sz="1600" b="1" dirty="0" smtClean="0"/>
          </a:p>
        </p:txBody>
      </p:sp>
      <p:sp>
        <p:nvSpPr>
          <p:cNvPr id="48" name="CustomShape 37"/>
          <p:cNvSpPr/>
          <p:nvPr/>
        </p:nvSpPr>
        <p:spPr>
          <a:xfrm>
            <a:off x="297000" y="98640"/>
            <a:ext cx="1181520" cy="30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334286"/>
                </a:solidFill>
                <a:latin typeface="Arial"/>
                <a:ea typeface="DejaVu Sans"/>
              </a:rPr>
              <a:t>КРЫМСТАТ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5" name="AutoShape 2" descr="https://cdn1.vectorstock.com/i/1000x1000/69/05/food-tent-kiosk-icon-cartoon-style-vector-233069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4" descr="https://cdn1.vectorstock.com/i/1000x1000/69/05/food-tent-kiosk-icon-cartoon-style-vector-2330690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4" y="534145"/>
            <a:ext cx="824479" cy="824479"/>
          </a:xfrm>
          <a:prstGeom prst="rect">
            <a:avLst/>
          </a:prstGeom>
        </p:spPr>
      </p:pic>
      <p:sp>
        <p:nvSpPr>
          <p:cNvPr id="34" name="Текст 3"/>
          <p:cNvSpPr txBox="1">
            <a:spLocks/>
          </p:cNvSpPr>
          <p:nvPr/>
        </p:nvSpPr>
        <p:spPr>
          <a:xfrm>
            <a:off x="1510366" y="1111454"/>
            <a:ext cx="3256971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</a:rPr>
              <a:t>АВГУСТ 2022 г</a:t>
            </a:r>
            <a:r>
              <a:rPr lang="en-US" sz="1600" dirty="0" smtClean="0">
                <a:solidFill>
                  <a:srgbClr val="283583"/>
                </a:solidFill>
              </a:rPr>
              <a:t>.</a:t>
            </a:r>
            <a:endParaRPr lang="ru-RU" sz="1600" dirty="0">
              <a:solidFill>
                <a:srgbClr val="283583"/>
              </a:solidFill>
            </a:endParaRPr>
          </a:p>
        </p:txBody>
      </p:sp>
      <p:sp>
        <p:nvSpPr>
          <p:cNvPr id="38" name="Прямоугольник 18">
            <a:extLst>
              <a:ext uri="{FF2B5EF4-FFF2-40B4-BE49-F238E27FC236}">
                <a16:creationId xmlns="" xmlns:a16="http://schemas.microsoft.com/office/drawing/2014/main" id="{83D32241-D479-4DA4-A5A8-FDFD6D8A10AF}"/>
              </a:ext>
            </a:extLst>
          </p:cNvPr>
          <p:cNvSpPr/>
          <p:nvPr/>
        </p:nvSpPr>
        <p:spPr>
          <a:xfrm>
            <a:off x="268429" y="3353919"/>
            <a:ext cx="34414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</a:t>
            </a:r>
            <a:endParaRPr lang="ru-RU" sz="10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18">
            <a:extLst>
              <a:ext uri="{FF2B5EF4-FFF2-40B4-BE49-F238E27FC236}">
                <a16:creationId xmlns="" xmlns:a16="http://schemas.microsoft.com/office/drawing/2014/main" id="{83D32241-D479-4DA4-A5A8-FDFD6D8A10AF}"/>
              </a:ext>
            </a:extLst>
          </p:cNvPr>
          <p:cNvSpPr/>
          <p:nvPr/>
        </p:nvSpPr>
        <p:spPr>
          <a:xfrm>
            <a:off x="251274" y="5448499"/>
            <a:ext cx="34414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 , в фактических ценах</a:t>
            </a:r>
            <a:endParaRPr lang="ru-RU" sz="10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70">
            <a:extLst>
              <a:ext uri="{FF2B5EF4-FFF2-40B4-BE49-F238E27FC236}">
                <a16:creationId xmlns="" xmlns:a16="http://schemas.microsoft.com/office/drawing/2014/main" id="{C3E036D6-33D3-4CE4-95C0-2AF55AFD8A46}"/>
              </a:ext>
            </a:extLst>
          </p:cNvPr>
          <p:cNvSpPr/>
          <p:nvPr/>
        </p:nvSpPr>
        <p:spPr>
          <a:xfrm>
            <a:off x="268429" y="6391569"/>
            <a:ext cx="72651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8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крупным  и средним организациям, с численностью </a:t>
            </a:r>
            <a:r>
              <a:rPr lang="ru-RU" sz="8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</a:t>
            </a:r>
            <a:r>
              <a:rPr lang="ru-RU" sz="8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человек.</a:t>
            </a:r>
            <a:endParaRPr lang="ru-RU" sz="800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Групувати 5"/>
          <p:cNvGrpSpPr/>
          <p:nvPr/>
        </p:nvGrpSpPr>
        <p:grpSpPr>
          <a:xfrm>
            <a:off x="213570" y="3795782"/>
            <a:ext cx="3234297" cy="1895701"/>
            <a:chOff x="164275" y="2963453"/>
            <a:chExt cx="3234297" cy="1895701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0CFD2810-F334-4E94-8361-9F68E4936F17}"/>
                </a:ext>
              </a:extLst>
            </p:cNvPr>
            <p:cNvSpPr/>
            <p:nvPr/>
          </p:nvSpPr>
          <p:spPr>
            <a:xfrm>
              <a:off x="1299718" y="3959147"/>
              <a:ext cx="2098854" cy="5355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ts val="1000"/>
                </a:spcBef>
              </a:pPr>
              <a:r>
                <a:rPr lang="ru-RU" sz="4800" b="1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116</a:t>
              </a:r>
              <a:r>
                <a:rPr lang="ru-RU" sz="4000" b="1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,0%</a:t>
              </a:r>
              <a:endParaRPr lang="ru-RU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275" y="3622809"/>
              <a:ext cx="1228694" cy="832632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AA2FA495-987C-4265-A9B8-C105D7DB8495}"/>
                </a:ext>
              </a:extLst>
            </p:cNvPr>
            <p:cNvSpPr txBox="1"/>
            <p:nvPr/>
          </p:nvSpPr>
          <p:spPr>
            <a:xfrm>
              <a:off x="201979" y="2963453"/>
              <a:ext cx="294926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2835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август 2022 г.</a:t>
              </a:r>
              <a:endParaRPr lang="en-US" sz="1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августу 2022 </a:t>
              </a:r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</a:t>
              </a:r>
            </a:p>
          </p:txBody>
        </p:sp>
        <p:cxnSp>
          <p:nvCxnSpPr>
            <p:cNvPr id="62" name="Прямая соединительная линия 78">
              <a:extLst>
                <a:ext uri="{FF2B5EF4-FFF2-40B4-BE49-F238E27FC236}">
                  <a16:creationId xmlns="" xmlns:a16="http://schemas.microsoft.com/office/drawing/2014/main" id="{A66299B9-2418-432D-9129-176376F41941}"/>
                </a:ext>
              </a:extLst>
            </p:cNvPr>
            <p:cNvCxnSpPr>
              <a:cxnSpLocks/>
            </p:cNvCxnSpPr>
            <p:nvPr/>
          </p:nvCxnSpPr>
          <p:spPr>
            <a:xfrm>
              <a:off x="238978" y="4859154"/>
              <a:ext cx="301431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увати 6"/>
          <p:cNvGrpSpPr/>
          <p:nvPr/>
        </p:nvGrpSpPr>
        <p:grpSpPr>
          <a:xfrm>
            <a:off x="-221939" y="1533514"/>
            <a:ext cx="4184340" cy="1864282"/>
            <a:chOff x="-300085" y="2319571"/>
            <a:chExt cx="3775679" cy="1864282"/>
          </a:xfrm>
        </p:grpSpPr>
        <p:sp>
          <p:nvSpPr>
            <p:cNvPr id="65" name="Прямоугольник 65">
              <a:extLst>
                <a:ext uri="{FF2B5EF4-FFF2-40B4-BE49-F238E27FC236}">
                  <a16:creationId xmlns:a16="http://schemas.microsoft.com/office/drawing/2014/main" xmlns="" id="{CC2FF4DF-B49B-480F-A6AF-BF4D2EC904BB}"/>
                </a:ext>
              </a:extLst>
            </p:cNvPr>
            <p:cNvSpPr/>
            <p:nvPr/>
          </p:nvSpPr>
          <p:spPr>
            <a:xfrm>
              <a:off x="158553" y="2319571"/>
              <a:ext cx="3188684" cy="1798156"/>
            </a:xfrm>
            <a:prstGeom prst="rect">
              <a:avLst/>
            </a:prstGeom>
            <a:solidFill>
              <a:srgbClr val="F3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="" xmlns:a16="http://schemas.microsoft.com/office/drawing/2014/main" id="{991C587E-7DA8-4041-BF0A-EA582AACD5EF}"/>
                </a:ext>
              </a:extLst>
            </p:cNvPr>
            <p:cNvSpPr/>
            <p:nvPr/>
          </p:nvSpPr>
          <p:spPr>
            <a:xfrm>
              <a:off x="519636" y="3256061"/>
              <a:ext cx="240856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4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14306,</a:t>
              </a:r>
              <a:r>
                <a:rPr lang="ru-RU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="" xmlns:a16="http://schemas.microsoft.com/office/drawing/2014/main" id="{F30FE8C7-5846-4084-B98E-96FDBD04D82A}"/>
                </a:ext>
              </a:extLst>
            </p:cNvPr>
            <p:cNvSpPr/>
            <p:nvPr/>
          </p:nvSpPr>
          <p:spPr>
            <a:xfrm>
              <a:off x="2788486" y="3487822"/>
              <a:ext cx="6871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</a:t>
              </a:r>
              <a:b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рублей</a:t>
              </a:r>
              <a:endPara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8" name="Прямая соединительная линия 67">
              <a:extLst>
                <a:ext uri="{FF2B5EF4-FFF2-40B4-BE49-F238E27FC236}">
                  <a16:creationId xmlns="" xmlns:a16="http://schemas.microsoft.com/office/drawing/2014/main" id="{A66299B9-2418-432D-9129-176376F41941}"/>
                </a:ext>
              </a:extLst>
            </p:cNvPr>
            <p:cNvCxnSpPr>
              <a:cxnSpLocks/>
            </p:cNvCxnSpPr>
            <p:nvPr/>
          </p:nvCxnSpPr>
          <p:spPr>
            <a:xfrm>
              <a:off x="235516" y="4088916"/>
              <a:ext cx="301431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D61E4972-31AB-49B2-9EC4-43A28905A965}"/>
                </a:ext>
              </a:extLst>
            </p:cNvPr>
            <p:cNvSpPr txBox="1"/>
            <p:nvPr/>
          </p:nvSpPr>
          <p:spPr>
            <a:xfrm>
              <a:off x="-300085" y="2439751"/>
              <a:ext cx="25418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2835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август 2022 </a:t>
              </a:r>
              <a:r>
                <a:rPr lang="ru-RU" sz="1600" b="1" dirty="0">
                  <a:solidFill>
                    <a:srgbClr val="2835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</a:t>
              </a:r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4667" y1="36667" x2="24667" y2="3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48" y="2615570"/>
              <a:ext cx="880171" cy="880171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30000" y1="80000" x2="30000" y2="80000"/>
                          <a14:foregroundMark x1="31333" y1="75333" x2="31333" y2="7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84" y="3005888"/>
              <a:ext cx="1177965" cy="1177965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26" y="1242694"/>
            <a:ext cx="7937636" cy="503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541" y="1435100"/>
            <a:ext cx="4807510" cy="3987800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ru-RU" sz="3600" b="1" spc="-80" dirty="0" smtClean="0"/>
              <a:t>Розничная торговля </a:t>
            </a:r>
            <a:endParaRPr lang="ru-RU" sz="3600" b="1" spc="-80" dirty="0"/>
          </a:p>
          <a:p>
            <a:pPr>
              <a:spcBef>
                <a:spcPts val="0"/>
              </a:spcBef>
            </a:pPr>
            <a:r>
              <a:rPr lang="ru-RU" sz="3600" b="1" spc="-80" dirty="0"/>
              <a:t>и</a:t>
            </a:r>
            <a:r>
              <a:rPr lang="ru-RU" sz="3600" b="1" spc="-80" dirty="0" smtClean="0"/>
              <a:t> общественное питание</a:t>
            </a:r>
            <a:endParaRPr lang="ru-RU" sz="3600" b="1" spc="-80" dirty="0"/>
          </a:p>
          <a:p>
            <a:pPr>
              <a:spcBef>
                <a:spcPts val="0"/>
              </a:spcBef>
            </a:pPr>
            <a:r>
              <a:rPr lang="ru-RU" sz="2200" spc="-80" dirty="0" smtClean="0"/>
              <a:t>Республики Крым</a:t>
            </a:r>
            <a:endParaRPr lang="ru-RU" sz="2200" spc="-80" dirty="0"/>
          </a:p>
          <a:p>
            <a:endParaRPr lang="ru-RU" sz="2400" spc="-50" dirty="0"/>
          </a:p>
          <a:p>
            <a:r>
              <a:rPr lang="ru-RU" sz="1800" spc="-50" dirty="0"/>
              <a:t>з</a:t>
            </a:r>
            <a:r>
              <a:rPr lang="ru-RU" sz="1800" spc="-50" dirty="0" smtClean="0"/>
              <a:t>а январь-сентябрь 2022 </a:t>
            </a:r>
            <a:r>
              <a:rPr lang="ru-RU" sz="1800" spc="-50" dirty="0"/>
              <a:t>года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5792693" y="726861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4577E3-77E7-0642-A0BE-22BE0A730F5D}"/>
              </a:ext>
            </a:extLst>
          </p:cNvPr>
          <p:cNvSpPr txBox="1"/>
          <p:nvPr/>
        </p:nvSpPr>
        <p:spPr>
          <a:xfrm>
            <a:off x="5780308" y="1294683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131323C-2055-584D-A86B-5B9C74DDA48E}"/>
              </a:ext>
            </a:extLst>
          </p:cNvPr>
          <p:cNvSpPr txBox="1"/>
          <p:nvPr/>
        </p:nvSpPr>
        <p:spPr>
          <a:xfrm>
            <a:off x="5796240" y="1829095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5819122" y="212785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0" name="Текст 3"/>
          <p:cNvSpPr txBox="1">
            <a:spLocks/>
          </p:cNvSpPr>
          <p:nvPr/>
        </p:nvSpPr>
        <p:spPr>
          <a:xfrm>
            <a:off x="6548026" y="212736"/>
            <a:ext cx="4826103" cy="725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rgbClr val="6B6B6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pc="-25" dirty="0" smtClean="0">
                <a:solidFill>
                  <a:srgbClr val="595959"/>
                </a:solidFill>
              </a:rPr>
              <a:t>ДИНАМИКА ОБОРОТА РОЗНИЧНОЙ ТОРГОВЛИ</a:t>
            </a:r>
            <a:endParaRPr lang="ru-RU" spc="-25" dirty="0">
              <a:solidFill>
                <a:srgbClr val="595959"/>
              </a:solidFill>
            </a:endParaRP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xmlns="" id="{4860C9C3-588E-4BE1-A146-C6FF8C88D24C}"/>
              </a:ext>
            </a:extLst>
          </p:cNvPr>
          <p:cNvSpPr txBox="1">
            <a:spLocks/>
          </p:cNvSpPr>
          <p:nvPr/>
        </p:nvSpPr>
        <p:spPr>
          <a:xfrm>
            <a:off x="6493840" y="768376"/>
            <a:ext cx="6626321" cy="67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rgbClr val="6B6B6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ru-RU" spc="-25" dirty="0" smtClean="0">
                <a:solidFill>
                  <a:srgbClr val="595959"/>
                </a:solidFill>
              </a:rPr>
              <a:t>ДИНАМИКА ИНДЕКСОВ ФИЗИЧЕСКОГО ОБЪЕМА </a:t>
            </a:r>
            <a:br>
              <a:rPr lang="ru-RU" spc="-25" dirty="0" smtClean="0">
                <a:solidFill>
                  <a:srgbClr val="595959"/>
                </a:solidFill>
              </a:rPr>
            </a:br>
            <a:r>
              <a:rPr lang="ru-RU" spc="-25" dirty="0" smtClean="0">
                <a:solidFill>
                  <a:srgbClr val="595959"/>
                </a:solidFill>
              </a:rPr>
              <a:t>РОЗНИЧНОЙ ТОРГОВЛИ</a:t>
            </a:r>
            <a:endParaRPr lang="ru-RU" spc="-25" dirty="0">
              <a:solidFill>
                <a:srgbClr val="595959"/>
              </a:solidFill>
            </a:endParaRPr>
          </a:p>
        </p:txBody>
      </p:sp>
      <p:sp>
        <p:nvSpPr>
          <p:cNvPr id="28" name="Текст 3"/>
          <p:cNvSpPr txBox="1">
            <a:spLocks/>
          </p:cNvSpPr>
          <p:nvPr/>
        </p:nvSpPr>
        <p:spPr>
          <a:xfrm>
            <a:off x="6530841" y="1362984"/>
            <a:ext cx="4955301" cy="50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rgbClr val="6B6B6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pc="-25" dirty="0" smtClean="0">
                <a:solidFill>
                  <a:srgbClr val="595959"/>
                </a:solidFill>
              </a:rPr>
              <a:t>СТРУКТУРА ОБОРОТА РОЗНИЧНОЙ ТОРГОВЛИ</a:t>
            </a:r>
            <a:endParaRPr lang="ru-RU" spc="-25" dirty="0">
              <a:solidFill>
                <a:srgbClr val="595959"/>
              </a:solidFill>
            </a:endParaRPr>
          </a:p>
        </p:txBody>
      </p:sp>
      <p:sp>
        <p:nvSpPr>
          <p:cNvPr id="29" name="Текст 3">
            <a:extLst>
              <a:ext uri="{FF2B5EF4-FFF2-40B4-BE49-F238E27FC236}">
                <a16:creationId xmlns:a16="http://schemas.microsoft.com/office/drawing/2014/main" xmlns="" id="{4860C9C3-588E-4BE1-A146-C6FF8C88D24C}"/>
              </a:ext>
            </a:extLst>
          </p:cNvPr>
          <p:cNvSpPr txBox="1">
            <a:spLocks/>
          </p:cNvSpPr>
          <p:nvPr/>
        </p:nvSpPr>
        <p:spPr>
          <a:xfrm>
            <a:off x="6530841" y="1802234"/>
            <a:ext cx="5192747" cy="67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rgbClr val="6B6B6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pc="-25" dirty="0" smtClean="0">
                <a:solidFill>
                  <a:srgbClr val="595959"/>
                </a:solidFill>
              </a:rPr>
              <a:t>ТОВАРНАЯ СТРУКТУРА ОБОРОТА РОЗНИЧНОЙ ТОРГОВЛИ</a:t>
            </a:r>
            <a:endParaRPr lang="ru-RU" spc="-25" dirty="0">
              <a:solidFill>
                <a:srgbClr val="59595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2716" y="6446267"/>
            <a:ext cx="4989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E7E6E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1000" dirty="0" smtClean="0">
                <a:solidFill>
                  <a:srgbClr val="E7E6E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Ежемесячные данные оперативной статистики</a:t>
            </a:r>
            <a:endParaRPr lang="ru-RU" sz="1000" dirty="0">
              <a:solidFill>
                <a:srgbClr val="E7E6E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71006" y="6305189"/>
            <a:ext cx="546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31323C-2055-584D-A86B-5B9C74DDA48E}"/>
              </a:ext>
            </a:extLst>
          </p:cNvPr>
          <p:cNvSpPr txBox="1"/>
          <p:nvPr/>
        </p:nvSpPr>
        <p:spPr>
          <a:xfrm>
            <a:off x="5777907" y="2441927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4860C9C3-588E-4BE1-A146-C6FF8C88D24C}"/>
              </a:ext>
            </a:extLst>
          </p:cNvPr>
          <p:cNvSpPr txBox="1">
            <a:spLocks/>
          </p:cNvSpPr>
          <p:nvPr/>
        </p:nvSpPr>
        <p:spPr>
          <a:xfrm>
            <a:off x="6548027" y="5566409"/>
            <a:ext cx="4826102" cy="67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rgbClr val="6B6B6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ОБОРОТ </a:t>
            </a:r>
            <a:r>
              <a:rPr lang="ru-RU" dirty="0"/>
              <a:t>РОЗНИЧНОЙ ТОРГОВЛИ ПО МУНИЦИПАЛЬНЫМ ОБРАЗОВАНИЯМ</a:t>
            </a:r>
            <a:endParaRPr lang="ru-RU" spc="-25" dirty="0">
              <a:solidFill>
                <a:srgbClr val="59595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131323C-2055-584D-A86B-5B9C74DDA48E}"/>
              </a:ext>
            </a:extLst>
          </p:cNvPr>
          <p:cNvSpPr txBox="1"/>
          <p:nvPr/>
        </p:nvSpPr>
        <p:spPr>
          <a:xfrm>
            <a:off x="5789822" y="3099640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4860C9C3-588E-4BE1-A146-C6FF8C88D24C}"/>
              </a:ext>
            </a:extLst>
          </p:cNvPr>
          <p:cNvSpPr txBox="1">
            <a:spLocks/>
          </p:cNvSpPr>
          <p:nvPr/>
        </p:nvSpPr>
        <p:spPr>
          <a:xfrm>
            <a:off x="6503689" y="2523854"/>
            <a:ext cx="5277409" cy="67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rgbClr val="6B6B6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pc="-25" dirty="0" smtClean="0">
                <a:solidFill>
                  <a:srgbClr val="595959"/>
                </a:solidFill>
              </a:rPr>
              <a:t>ДИНАМИКА</a:t>
            </a:r>
            <a:r>
              <a:rPr lang="en-US" dirty="0" smtClean="0"/>
              <a:t> </a:t>
            </a:r>
            <a:r>
              <a:rPr lang="ru-RU" dirty="0" smtClean="0"/>
              <a:t>ИНДЕКСОВ </a:t>
            </a:r>
            <a:r>
              <a:rPr lang="ru-RU" dirty="0"/>
              <a:t>ФИЗИЧЕСКОГО ОБЪЕМА ОБОРОТА РОЗНИЧНОЙ ТОРГОВЛИ ПО ВИДАМ </a:t>
            </a:r>
            <a:r>
              <a:rPr lang="ru-RU" dirty="0" smtClean="0"/>
              <a:t>ТОВАРОВ</a:t>
            </a:r>
            <a:endParaRPr lang="ru-RU" spc="-25" dirty="0">
              <a:solidFill>
                <a:srgbClr val="595959"/>
              </a:solidFill>
            </a:endParaRP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xmlns="" id="{4860C9C3-588E-4BE1-A146-C6FF8C88D24C}"/>
              </a:ext>
            </a:extLst>
          </p:cNvPr>
          <p:cNvSpPr txBox="1">
            <a:spLocks/>
          </p:cNvSpPr>
          <p:nvPr/>
        </p:nvSpPr>
        <p:spPr>
          <a:xfrm>
            <a:off x="6495165" y="3743580"/>
            <a:ext cx="5591473" cy="67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rgbClr val="6B6B6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ДИНАМИКА </a:t>
            </a:r>
            <a:r>
              <a:rPr lang="ru-RU" dirty="0"/>
              <a:t>ОБОРОТА ОБЩЕСТВЕННОГО ПИТАНИЯ </a:t>
            </a:r>
            <a:endParaRPr lang="ru-RU" spc="-25" dirty="0">
              <a:solidFill>
                <a:srgbClr val="595959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131323C-2055-584D-A86B-5B9C74DDA48E}"/>
              </a:ext>
            </a:extLst>
          </p:cNvPr>
          <p:cNvSpPr txBox="1"/>
          <p:nvPr/>
        </p:nvSpPr>
        <p:spPr>
          <a:xfrm>
            <a:off x="5802391" y="3716087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131323C-2055-584D-A86B-5B9C74DDA48E}"/>
              </a:ext>
            </a:extLst>
          </p:cNvPr>
          <p:cNvSpPr txBox="1"/>
          <p:nvPr/>
        </p:nvSpPr>
        <p:spPr>
          <a:xfrm>
            <a:off x="5803631" y="4339593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000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131323C-2055-584D-A86B-5B9C74DDA48E}"/>
              </a:ext>
            </a:extLst>
          </p:cNvPr>
          <p:cNvSpPr txBox="1"/>
          <p:nvPr/>
        </p:nvSpPr>
        <p:spPr>
          <a:xfrm>
            <a:off x="5770671" y="4933043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000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xmlns="" id="{4860C9C3-588E-4BE1-A146-C6FF8C88D24C}"/>
              </a:ext>
            </a:extLst>
          </p:cNvPr>
          <p:cNvSpPr txBox="1">
            <a:spLocks/>
          </p:cNvSpPr>
          <p:nvPr/>
        </p:nvSpPr>
        <p:spPr>
          <a:xfrm>
            <a:off x="6503689" y="3228053"/>
            <a:ext cx="4826102" cy="67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rgbClr val="6B6B6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ТОВАРНЫЕ </a:t>
            </a:r>
            <a:r>
              <a:rPr lang="ru-RU" dirty="0"/>
              <a:t>ЗАПАСЫ В ОРГАНИЗАЦИЯХ </a:t>
            </a:r>
            <a:br>
              <a:rPr lang="ru-RU" dirty="0"/>
            </a:br>
            <a:r>
              <a:rPr lang="ru-RU" dirty="0"/>
              <a:t>РОЗНИЧНОЙ ТОРГОВЛИ</a:t>
            </a:r>
            <a:endParaRPr lang="ru-RU" spc="-25" dirty="0">
              <a:solidFill>
                <a:srgbClr val="595959"/>
              </a:solidFill>
            </a:endParaRPr>
          </a:p>
        </p:txBody>
      </p:sp>
      <p:sp>
        <p:nvSpPr>
          <p:cNvPr id="33" name="Текст 3">
            <a:extLst>
              <a:ext uri="{FF2B5EF4-FFF2-40B4-BE49-F238E27FC236}">
                <a16:creationId xmlns:a16="http://schemas.microsoft.com/office/drawing/2014/main" xmlns="" id="{4860C9C3-588E-4BE1-A146-C6FF8C88D24C}"/>
              </a:ext>
            </a:extLst>
          </p:cNvPr>
          <p:cNvSpPr txBox="1">
            <a:spLocks/>
          </p:cNvSpPr>
          <p:nvPr/>
        </p:nvSpPr>
        <p:spPr>
          <a:xfrm>
            <a:off x="6570048" y="4968671"/>
            <a:ext cx="4826102" cy="67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rgbClr val="6B6B6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pc="-25" dirty="0">
              <a:solidFill>
                <a:srgbClr val="595959"/>
              </a:solidFill>
            </a:endParaRPr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xmlns="" id="{4860C9C3-588E-4BE1-A146-C6FF8C88D24C}"/>
              </a:ext>
            </a:extLst>
          </p:cNvPr>
          <p:cNvSpPr txBox="1">
            <a:spLocks/>
          </p:cNvSpPr>
          <p:nvPr/>
        </p:nvSpPr>
        <p:spPr>
          <a:xfrm>
            <a:off x="6503689" y="4298285"/>
            <a:ext cx="5427054" cy="67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rgbClr val="6B6B6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СТРУКТУРА ОБОРОТА ОБЩЕСТВЕННОГО </a:t>
            </a:r>
            <a:r>
              <a:rPr lang="ru-RU" dirty="0" smtClean="0"/>
              <a:t>ПИТАНИЯ </a:t>
            </a:r>
            <a:endParaRPr lang="ru-RU" spc="-25" dirty="0">
              <a:solidFill>
                <a:srgbClr val="595959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6503726" y="492851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ОБЪЕКТОВ РОЗНИЧНОЙ ТОРГОВЛИ И ОБЩЕСТВЕННОГО ПИТАНИЯ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131323C-2055-584D-A86B-5B9C74DDA48E}"/>
              </a:ext>
            </a:extLst>
          </p:cNvPr>
          <p:cNvSpPr txBox="1"/>
          <p:nvPr/>
        </p:nvSpPr>
        <p:spPr>
          <a:xfrm>
            <a:off x="5737711" y="5552734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4000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Диаграмма 75">
            <a:extLst>
              <a:ext uri="{FF2B5EF4-FFF2-40B4-BE49-F238E27FC236}">
                <a16:creationId xmlns:a16="http://schemas.microsoft.com/office/drawing/2014/main" xmlns="" id="{7D04F60A-DA5C-492C-8AF5-D328C1DBBD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2013451"/>
              </p:ext>
            </p:extLst>
          </p:nvPr>
        </p:nvGraphicFramePr>
        <p:xfrm>
          <a:off x="3277609" y="1796674"/>
          <a:ext cx="9031274" cy="347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403729" y="613733"/>
            <a:ext cx="9092553" cy="725571"/>
          </a:xfrm>
        </p:spPr>
        <p:txBody>
          <a:bodyPr>
            <a:noAutofit/>
          </a:bodyPr>
          <a:lstStyle/>
          <a:p>
            <a:r>
              <a:rPr lang="ru-RU" sz="2600" b="1" dirty="0"/>
              <a:t>ДИНАМИКА </a:t>
            </a:r>
            <a:r>
              <a:rPr lang="ru-RU" sz="2600" b="1" dirty="0" smtClean="0"/>
              <a:t>ОБОРОТА РОЗНИЧНОЙ ТОРГОВЛИ*</a:t>
            </a:r>
            <a:endParaRPr lang="ru-RU" sz="2600" b="1" dirty="0"/>
          </a:p>
        </p:txBody>
      </p: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xmlns="" id="{77A8BF71-D7BC-4099-AFE3-AD519D25B59B}"/>
              </a:ext>
            </a:extLst>
          </p:cNvPr>
          <p:cNvGrpSpPr/>
          <p:nvPr/>
        </p:nvGrpSpPr>
        <p:grpSpPr>
          <a:xfrm>
            <a:off x="7939917" y="6094975"/>
            <a:ext cx="516677" cy="170846"/>
            <a:chOff x="2156039" y="6355682"/>
            <a:chExt cx="516677" cy="170846"/>
          </a:xfrm>
        </p:grpSpPr>
        <p:cxnSp>
          <p:nvCxnSpPr>
            <p:cNvPr id="107" name="Прямая соединительная линия 106">
              <a:extLst>
                <a:ext uri="{FF2B5EF4-FFF2-40B4-BE49-F238E27FC236}">
                  <a16:creationId xmlns:a16="http://schemas.microsoft.com/office/drawing/2014/main" xmlns="" id="{7138072F-A394-4677-986D-02E201D4DE30}"/>
                </a:ext>
              </a:extLst>
            </p:cNvPr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xmlns="" id="{09CD4185-212D-4E24-8911-7B33B28E92B7}"/>
                </a:ext>
              </a:extLst>
            </p:cNvPr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xmlns="" id="{DCF45316-6951-48AA-9886-326BCC4216FC}"/>
                </a:ext>
              </a:extLst>
            </p:cNvPr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50A5B0F7-C526-4342-BCC4-85A0DF202B41}"/>
              </a:ext>
            </a:extLst>
          </p:cNvPr>
          <p:cNvSpPr/>
          <p:nvPr/>
        </p:nvSpPr>
        <p:spPr>
          <a:xfrm>
            <a:off x="8484429" y="6057287"/>
            <a:ext cx="17721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Фактически, млрд рублей</a:t>
            </a:r>
            <a:endParaRPr lang="ru-RU" sz="10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A2640AEB-86F5-48F5-BB95-28AE6C7F5F77}"/>
              </a:ext>
            </a:extLst>
          </p:cNvPr>
          <p:cNvSpPr/>
          <p:nvPr/>
        </p:nvSpPr>
        <p:spPr>
          <a:xfrm>
            <a:off x="4683994" y="6009841"/>
            <a:ext cx="3094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физического объема, в % </a:t>
            </a:r>
            <a:br>
              <a:rPr lang="ru-RU" sz="10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месяцу предыдущего года</a:t>
            </a:r>
            <a:endParaRPr lang="ru-RU" sz="10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C3E036D6-33D3-4CE4-95C0-2AF55AFD8A46}"/>
              </a:ext>
            </a:extLst>
          </p:cNvPr>
          <p:cNvSpPr/>
          <p:nvPr/>
        </p:nvSpPr>
        <p:spPr>
          <a:xfrm>
            <a:off x="268429" y="6569461"/>
            <a:ext cx="72651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8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оперативным данным</a:t>
            </a:r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7558C5F8-9A2E-484B-8AE9-397EB1EBB0E2}"/>
              </a:ext>
            </a:extLst>
          </p:cNvPr>
          <p:cNvSpPr/>
          <p:nvPr/>
        </p:nvSpPr>
        <p:spPr>
          <a:xfrm>
            <a:off x="5554132" y="5377863"/>
            <a:ext cx="791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000" b="1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Левая фигурная скобка 74">
            <a:extLst>
              <a:ext uri="{FF2B5EF4-FFF2-40B4-BE49-F238E27FC236}">
                <a16:creationId xmlns:a16="http://schemas.microsoft.com/office/drawing/2014/main" xmlns="" id="{8AC34B6D-8307-475F-9BE7-9CC829C60EF4}"/>
              </a:ext>
            </a:extLst>
          </p:cNvPr>
          <p:cNvSpPr/>
          <p:nvPr/>
        </p:nvSpPr>
        <p:spPr>
          <a:xfrm rot="16200000">
            <a:off x="5918465" y="3047880"/>
            <a:ext cx="45724" cy="4371512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2304E74C-6098-47F2-8C5E-B5C1D398427C}"/>
              </a:ext>
            </a:extLst>
          </p:cNvPr>
          <p:cNvSpPr/>
          <p:nvPr/>
        </p:nvSpPr>
        <p:spPr>
          <a:xfrm>
            <a:off x="9551105" y="5405979"/>
            <a:ext cx="1010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Левая фигурная скобка 64">
            <a:extLst>
              <a:ext uri="{FF2B5EF4-FFF2-40B4-BE49-F238E27FC236}">
                <a16:creationId xmlns:a16="http://schemas.microsoft.com/office/drawing/2014/main" xmlns="" id="{12FF084C-4C28-4958-9B77-20011B227EA3}"/>
              </a:ext>
            </a:extLst>
          </p:cNvPr>
          <p:cNvSpPr/>
          <p:nvPr/>
        </p:nvSpPr>
        <p:spPr>
          <a:xfrm rot="16200000">
            <a:off x="10033540" y="3446660"/>
            <a:ext cx="45726" cy="3573947"/>
          </a:xfrm>
          <a:prstGeom prst="leftBrace">
            <a:avLst>
              <a:gd name="adj1" fmla="val 72327"/>
              <a:gd name="adj2" fmla="val 50000"/>
            </a:avLst>
          </a:prstGeom>
          <a:ln w="28575" cap="flat">
            <a:solidFill>
              <a:srgbClr val="E3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20C2F97B-9089-446C-B9E5-7DB12EE9BE18}"/>
              </a:ext>
            </a:extLst>
          </p:cNvPr>
          <p:cNvGrpSpPr/>
          <p:nvPr/>
        </p:nvGrpSpPr>
        <p:grpSpPr>
          <a:xfrm>
            <a:off x="4091940" y="6124473"/>
            <a:ext cx="504565" cy="170846"/>
            <a:chOff x="2156039" y="6355682"/>
            <a:chExt cx="516677" cy="170846"/>
          </a:xfrm>
        </p:grpSpPr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xmlns="" id="{50125C80-5EE2-4459-82BA-6C3F8C295454}"/>
                </a:ext>
              </a:extLst>
            </p:cNvPr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31750">
              <a:solidFill>
                <a:srgbClr val="E3002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xmlns="" id="{9FF136AB-0658-42A4-9BE4-5C6BFE0520D8}"/>
                </a:ext>
              </a:extLst>
            </p:cNvPr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31750">
              <a:solidFill>
                <a:srgbClr val="E3002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xmlns="" id="{3CBE32A0-74BE-4809-A6B9-8DE0BFCBC63C}"/>
                </a:ext>
              </a:extLst>
            </p:cNvPr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31750">
              <a:solidFill>
                <a:srgbClr val="E3002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увати 6"/>
          <p:cNvGrpSpPr/>
          <p:nvPr/>
        </p:nvGrpSpPr>
        <p:grpSpPr>
          <a:xfrm>
            <a:off x="-138081" y="1796674"/>
            <a:ext cx="3812790" cy="1844376"/>
            <a:chOff x="-162794" y="2279348"/>
            <a:chExt cx="3610917" cy="1844376"/>
          </a:xfrm>
        </p:grpSpPr>
        <p:sp>
          <p:nvSpPr>
            <p:cNvPr id="89" name="Прямоугольник 65">
              <a:extLst>
                <a:ext uri="{FF2B5EF4-FFF2-40B4-BE49-F238E27FC236}">
                  <a16:creationId xmlns="" xmlns:a16="http://schemas.microsoft.com/office/drawing/2014/main" id="{CC2FF4DF-B49B-480F-A6AF-BF4D2EC904BB}"/>
                </a:ext>
              </a:extLst>
            </p:cNvPr>
            <p:cNvSpPr/>
            <p:nvPr/>
          </p:nvSpPr>
          <p:spPr>
            <a:xfrm>
              <a:off x="181718" y="2279348"/>
              <a:ext cx="3252534" cy="1798156"/>
            </a:xfrm>
            <a:prstGeom prst="rect">
              <a:avLst/>
            </a:prstGeom>
            <a:solidFill>
              <a:srgbClr val="F3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991C587E-7DA8-4041-BF0A-EA582AACD5EF}"/>
                </a:ext>
              </a:extLst>
            </p:cNvPr>
            <p:cNvSpPr/>
            <p:nvPr/>
          </p:nvSpPr>
          <p:spPr>
            <a:xfrm>
              <a:off x="1144603" y="3189839"/>
              <a:ext cx="164652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4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276,0</a:t>
              </a:r>
              <a:endPara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F30FE8C7-5846-4084-B98E-96FDBD04D82A}"/>
                </a:ext>
              </a:extLst>
            </p:cNvPr>
            <p:cNvSpPr/>
            <p:nvPr/>
          </p:nvSpPr>
          <p:spPr>
            <a:xfrm>
              <a:off x="2804998" y="3403223"/>
              <a:ext cx="6431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рублей</a:t>
              </a:r>
              <a:endPara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xmlns="" id="{A66299B9-2418-432D-9129-176376F41941}"/>
                </a:ext>
              </a:extLst>
            </p:cNvPr>
            <p:cNvCxnSpPr>
              <a:cxnSpLocks/>
            </p:cNvCxnSpPr>
            <p:nvPr/>
          </p:nvCxnSpPr>
          <p:spPr>
            <a:xfrm>
              <a:off x="235516" y="4088916"/>
              <a:ext cx="301431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D61E4972-31AB-49B2-9EC4-43A28905A965}"/>
                </a:ext>
              </a:extLst>
            </p:cNvPr>
            <p:cNvSpPr txBox="1"/>
            <p:nvPr/>
          </p:nvSpPr>
          <p:spPr>
            <a:xfrm>
              <a:off x="-162794" y="2418977"/>
              <a:ext cx="30449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2835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январь-сентябрь 2022 </a:t>
              </a:r>
              <a:r>
                <a:rPr lang="ru-RU" sz="1600" b="1" dirty="0">
                  <a:solidFill>
                    <a:srgbClr val="2835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</a:t>
              </a:r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4667" y1="36667" x2="24667" y2="3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58" y="2615259"/>
              <a:ext cx="880171" cy="880171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0000" y1="80000" x2="30000" y2="80000"/>
                          <a14:foregroundMark x1="31333" y1="75333" x2="31333" y2="7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8" y="2945759"/>
              <a:ext cx="1177965" cy="1177965"/>
            </a:xfrm>
            <a:prstGeom prst="rect">
              <a:avLst/>
            </a:prstGeom>
          </p:spPr>
        </p:pic>
      </p:grpSp>
      <p:grpSp>
        <p:nvGrpSpPr>
          <p:cNvPr id="9" name="Групувати 8"/>
          <p:cNvGrpSpPr/>
          <p:nvPr/>
        </p:nvGrpSpPr>
        <p:grpSpPr>
          <a:xfrm>
            <a:off x="133726" y="3852263"/>
            <a:ext cx="3517032" cy="1895701"/>
            <a:chOff x="91284" y="4273315"/>
            <a:chExt cx="3517032" cy="1895701"/>
          </a:xfrm>
        </p:grpSpPr>
        <p:grpSp>
          <p:nvGrpSpPr>
            <p:cNvPr id="6" name="Групувати 5"/>
            <p:cNvGrpSpPr/>
            <p:nvPr/>
          </p:nvGrpSpPr>
          <p:grpSpPr>
            <a:xfrm>
              <a:off x="91284" y="4273315"/>
              <a:ext cx="3331601" cy="1895701"/>
              <a:chOff x="109406" y="2963453"/>
              <a:chExt cx="3331601" cy="1895701"/>
            </a:xfrm>
          </p:grpSpPr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xmlns="" id="{0CFD2810-F334-4E94-8361-9F68E4936F17}"/>
                  </a:ext>
                </a:extLst>
              </p:cNvPr>
              <p:cNvSpPr/>
              <p:nvPr/>
            </p:nvSpPr>
            <p:spPr>
              <a:xfrm>
                <a:off x="1301989" y="4017156"/>
                <a:ext cx="2139018" cy="535531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60000"/>
                  </a:lnSpc>
                  <a:spcBef>
                    <a:spcPts val="1000"/>
                  </a:spcBef>
                </a:pPr>
                <a:r>
                  <a:rPr lang="ru-RU" sz="4800" b="1" dirty="0" smtClean="0">
                    <a:solidFill>
                      <a:srgbClr val="E300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97,</a:t>
                </a:r>
                <a:r>
                  <a:rPr lang="ru-RU" sz="4000" b="1" dirty="0">
                    <a:solidFill>
                      <a:srgbClr val="E300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ru-RU" sz="4000" b="1" dirty="0" smtClean="0">
                    <a:solidFill>
                      <a:srgbClr val="E300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4000" b="1" dirty="0">
                  <a:solidFill>
                    <a:srgbClr val="E3002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406" y="3586131"/>
                <a:ext cx="1228694" cy="832632"/>
              </a:xfrm>
              <a:prstGeom prst="rect">
                <a:avLst/>
              </a:prstGeom>
            </p:spPr>
          </p:pic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AA2FA495-987C-4265-A9B8-C105D7DB8495}"/>
                  </a:ext>
                </a:extLst>
              </p:cNvPr>
              <p:cNvSpPr txBox="1"/>
              <p:nvPr/>
            </p:nvSpPr>
            <p:spPr>
              <a:xfrm>
                <a:off x="201979" y="2963453"/>
                <a:ext cx="2949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rgbClr val="28358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январь-сентябрь 2022 г.</a:t>
                </a:r>
                <a:endParaRPr lang="en-US" sz="1600" b="1" dirty="0" smtClean="0">
                  <a:solidFill>
                    <a:srgbClr val="28358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 </a:t>
                </a:r>
                <a:r>
                  <a:rPr lang="ru-RU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январю-сентябрю </a:t>
                </a:r>
                <a:r>
                  <a:rPr lang="ru-RU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2021 г. </a:t>
                </a:r>
              </a:p>
            </p:txBody>
          </p:sp>
          <p:cxnSp>
            <p:nvCxnSpPr>
              <p:cNvPr id="87" name="Прямая соединительная линия 78">
                <a:extLst>
                  <a:ext uri="{FF2B5EF4-FFF2-40B4-BE49-F238E27FC236}">
                    <a16:creationId xmlns:a16="http://schemas.microsoft.com/office/drawing/2014/main" xmlns="" id="{A66299B9-2418-432D-9129-176376F419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978" y="4859154"/>
                <a:ext cx="301431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Прямоугольник 18">
              <a:extLst>
                <a:ext uri="{FF2B5EF4-FFF2-40B4-BE49-F238E27FC236}">
                  <a16:creationId xmlns:a16="http://schemas.microsoft.com/office/drawing/2014/main" xmlns="" id="{83D32241-D479-4DA4-A5A8-FDFD6D8A10AF}"/>
                </a:ext>
              </a:extLst>
            </p:cNvPr>
            <p:cNvSpPr/>
            <p:nvPr/>
          </p:nvSpPr>
          <p:spPr>
            <a:xfrm>
              <a:off x="166851" y="5880446"/>
              <a:ext cx="344146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spc="-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Индекс физического объема, в сопоставимых ценах</a:t>
              </a:r>
              <a:endPara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Прямоугольник 18">
            <a:extLst>
              <a:ext uri="{FF2B5EF4-FFF2-40B4-BE49-F238E27FC236}">
                <a16:creationId xmlns:a16="http://schemas.microsoft.com/office/drawing/2014/main" xmlns="" id="{83D32241-D479-4DA4-A5A8-FDFD6D8A10AF}"/>
              </a:ext>
            </a:extLst>
          </p:cNvPr>
          <p:cNvSpPr/>
          <p:nvPr/>
        </p:nvSpPr>
        <p:spPr>
          <a:xfrm>
            <a:off x="209294" y="3377919"/>
            <a:ext cx="34414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</a:t>
            </a:r>
            <a:endParaRPr lang="ru-RU" sz="10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stomShape 37"/>
          <p:cNvSpPr/>
          <p:nvPr/>
        </p:nvSpPr>
        <p:spPr>
          <a:xfrm>
            <a:off x="297000" y="98640"/>
            <a:ext cx="1181520" cy="30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334286"/>
                </a:solidFill>
                <a:latin typeface="Arial"/>
                <a:ea typeface="DejaVu Sans"/>
              </a:rPr>
              <a:t>КРЫМСТАТ</a:t>
            </a:r>
            <a:endParaRPr lang="ru-RU" sz="1400" b="0" strike="noStrike" spc="-1" dirty="0">
              <a:latin typeface="XO Oriel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4" y="522535"/>
            <a:ext cx="824479" cy="82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CC2FF4DF-B49B-480F-A6AF-BF4D2EC904BB}"/>
              </a:ext>
            </a:extLst>
          </p:cNvPr>
          <p:cNvSpPr/>
          <p:nvPr/>
        </p:nvSpPr>
        <p:spPr>
          <a:xfrm>
            <a:off x="225229" y="1973439"/>
            <a:ext cx="2806104" cy="1596807"/>
          </a:xfrm>
          <a:prstGeom prst="rect">
            <a:avLst/>
          </a:prstGeom>
          <a:solidFill>
            <a:srgbClr val="F3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65" name="Текст 3"/>
          <p:cNvSpPr txBox="1">
            <a:spLocks/>
          </p:cNvSpPr>
          <p:nvPr/>
        </p:nvSpPr>
        <p:spPr>
          <a:xfrm>
            <a:off x="9365538" y="1637060"/>
            <a:ext cx="5158811" cy="338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200" b="1" dirty="0">
                <a:solidFill>
                  <a:srgbClr val="283583"/>
                </a:solidFill>
              </a:rPr>
              <a:t>в % к предыдущему месяцу</a:t>
            </a:r>
          </a:p>
          <a:p>
            <a:pPr>
              <a:spcBef>
                <a:spcPts val="0"/>
              </a:spcBef>
            </a:pPr>
            <a:endParaRPr lang="ru-RU" sz="1200" b="1" dirty="0">
              <a:solidFill>
                <a:srgbClr val="283583"/>
              </a:solidFill>
            </a:endParaRPr>
          </a:p>
          <a:p>
            <a:pPr>
              <a:spcBef>
                <a:spcPts val="0"/>
              </a:spcBef>
            </a:pPr>
            <a:r>
              <a:rPr lang="ru-RU" sz="1200" b="1" dirty="0">
                <a:solidFill>
                  <a:srgbClr val="283583"/>
                </a:solidFill>
              </a:rPr>
              <a:t> 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7CC95AF3-C3AA-464E-8101-9473272C149A}"/>
              </a:ext>
            </a:extLst>
          </p:cNvPr>
          <p:cNvCxnSpPr>
            <a:cxnSpLocks/>
          </p:cNvCxnSpPr>
          <p:nvPr/>
        </p:nvCxnSpPr>
        <p:spPr>
          <a:xfrm>
            <a:off x="8184267" y="6491977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3B96EC30-79C6-4DAB-A75A-A266FDBD49EA}"/>
              </a:ext>
            </a:extLst>
          </p:cNvPr>
          <p:cNvCxnSpPr>
            <a:cxnSpLocks/>
          </p:cNvCxnSpPr>
          <p:nvPr/>
        </p:nvCxnSpPr>
        <p:spPr>
          <a:xfrm>
            <a:off x="8184267" y="6491977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EE34ECC8-1854-4BCF-9399-07B8A482897F}"/>
              </a:ext>
            </a:extLst>
          </p:cNvPr>
          <p:cNvGrpSpPr/>
          <p:nvPr/>
        </p:nvGrpSpPr>
        <p:grpSpPr>
          <a:xfrm>
            <a:off x="9628537" y="6050620"/>
            <a:ext cx="516677" cy="170846"/>
            <a:chOff x="2156039" y="6355682"/>
            <a:chExt cx="516677" cy="170846"/>
          </a:xfrm>
        </p:grpSpPr>
        <p:cxnSp>
          <p:nvCxnSpPr>
            <p:cNvPr id="37" name="Прямая соединительная линия 36">
              <a:extLst>
                <a:ext uri="{FF2B5EF4-FFF2-40B4-BE49-F238E27FC236}">
                  <a16:creationId xmlns="" xmlns:a16="http://schemas.microsoft.com/office/drawing/2014/main" id="{C6E70FAA-FC12-4654-8F23-AFB0BD368B94}"/>
                </a:ext>
              </a:extLst>
            </p:cNvPr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="" xmlns:a16="http://schemas.microsoft.com/office/drawing/2014/main" id="{98C71D2A-51DD-4073-8375-BCA2F8CA507D}"/>
                </a:ext>
              </a:extLst>
            </p:cNvPr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="" xmlns:a16="http://schemas.microsoft.com/office/drawing/2014/main" id="{72B9232D-EF00-4425-9AE7-29A8639203CF}"/>
                </a:ext>
              </a:extLst>
            </p:cNvPr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2EAB239B-7ADE-497C-B0DA-B056059B33C9}"/>
              </a:ext>
            </a:extLst>
          </p:cNvPr>
          <p:cNvSpPr/>
          <p:nvPr/>
        </p:nvSpPr>
        <p:spPr>
          <a:xfrm>
            <a:off x="10146917" y="6005238"/>
            <a:ext cx="17281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endParaRPr lang="ru-RU" sz="1000" b="1" spc="-4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4CEC2F58-9FCB-4773-9687-337ABB9BE7C7}"/>
              </a:ext>
            </a:extLst>
          </p:cNvPr>
          <p:cNvGrpSpPr/>
          <p:nvPr/>
        </p:nvGrpSpPr>
        <p:grpSpPr>
          <a:xfrm>
            <a:off x="6694139" y="6050620"/>
            <a:ext cx="516677" cy="170846"/>
            <a:chOff x="2156039" y="6355682"/>
            <a:chExt cx="516677" cy="170846"/>
          </a:xfrm>
        </p:grpSpPr>
        <p:cxnSp>
          <p:nvCxnSpPr>
            <p:cNvPr id="43" name="Прямая соединительная линия 42">
              <a:extLst>
                <a:ext uri="{FF2B5EF4-FFF2-40B4-BE49-F238E27FC236}">
                  <a16:creationId xmlns="" xmlns:a16="http://schemas.microsoft.com/office/drawing/2014/main" id="{E4B029F0-C9FD-44EE-B490-E476294F755C}"/>
                </a:ext>
              </a:extLst>
            </p:cNvPr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2835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="" xmlns:a16="http://schemas.microsoft.com/office/drawing/2014/main" id="{C2C0EEAB-9AC9-4BD8-A24E-1ABA6E6516AC}"/>
                </a:ext>
              </a:extLst>
            </p:cNvPr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2835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="" xmlns:a16="http://schemas.microsoft.com/office/drawing/2014/main" id="{66EBCB14-322F-4674-AC3F-0BCF2E459740}"/>
                </a:ext>
              </a:extLst>
            </p:cNvPr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2835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813CFE32-6058-4949-80F6-5CCEF67FC6EF}"/>
              </a:ext>
            </a:extLst>
          </p:cNvPr>
          <p:cNvSpPr/>
          <p:nvPr/>
        </p:nvSpPr>
        <p:spPr>
          <a:xfrm>
            <a:off x="7212518" y="5920600"/>
            <a:ext cx="25062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000" b="1" spc="-4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7A0CDD90-AA60-44F7-8DD3-7FA895762C2F}"/>
              </a:ext>
            </a:extLst>
          </p:cNvPr>
          <p:cNvGrpSpPr/>
          <p:nvPr/>
        </p:nvGrpSpPr>
        <p:grpSpPr>
          <a:xfrm>
            <a:off x="3459127" y="6050620"/>
            <a:ext cx="516677" cy="170846"/>
            <a:chOff x="2156039" y="6355682"/>
            <a:chExt cx="516677" cy="170846"/>
          </a:xfrm>
        </p:grpSpPr>
        <p:cxnSp>
          <p:nvCxnSpPr>
            <p:cNvPr id="48" name="Прямая соединительная линия 47">
              <a:extLst>
                <a:ext uri="{FF2B5EF4-FFF2-40B4-BE49-F238E27FC236}">
                  <a16:creationId xmlns="" xmlns:a16="http://schemas.microsoft.com/office/drawing/2014/main" id="{734A4EFD-9575-4B83-ABCB-7A897010A17E}"/>
                </a:ext>
              </a:extLst>
            </p:cNvPr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300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="" xmlns:a16="http://schemas.microsoft.com/office/drawing/2014/main" id="{3E8A4EC0-2545-4BB3-9C77-56A953AAE7A6}"/>
                </a:ext>
              </a:extLst>
            </p:cNvPr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300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="" xmlns:a16="http://schemas.microsoft.com/office/drawing/2014/main" id="{6374CE3F-24EA-4DD0-87FE-FF6D85BB3CD1}"/>
                </a:ext>
              </a:extLst>
            </p:cNvPr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300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C644AEF7-6893-46B0-A53A-D9500C8200A3}"/>
              </a:ext>
            </a:extLst>
          </p:cNvPr>
          <p:cNvSpPr/>
          <p:nvPr/>
        </p:nvSpPr>
        <p:spPr>
          <a:xfrm>
            <a:off x="3977505" y="6005238"/>
            <a:ext cx="25142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1000" b="1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000" b="1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000" b="1" spc="-4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97340C52-3042-4006-AE06-FF3C207E18A9}"/>
              </a:ext>
            </a:extLst>
          </p:cNvPr>
          <p:cNvCxnSpPr>
            <a:cxnSpLocks/>
          </p:cNvCxnSpPr>
          <p:nvPr/>
        </p:nvCxnSpPr>
        <p:spPr>
          <a:xfrm flipV="1">
            <a:off x="225229" y="3578096"/>
            <a:ext cx="2774699" cy="93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Диаграмма 81">
            <a:extLst>
              <a:ext uri="{FF2B5EF4-FFF2-40B4-BE49-F238E27FC236}">
                <a16:creationId xmlns="" xmlns:a16="http://schemas.microsoft.com/office/drawing/2014/main" id="{08A150CF-4FAC-4512-B3F6-8497D14EC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516964"/>
              </p:ext>
            </p:extLst>
          </p:nvPr>
        </p:nvGraphicFramePr>
        <p:xfrm>
          <a:off x="2784272" y="1380118"/>
          <a:ext cx="9269835" cy="454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396C78C9-541B-4C3C-BE9E-8004510AB6B7}"/>
              </a:ext>
            </a:extLst>
          </p:cNvPr>
          <p:cNvSpPr/>
          <p:nvPr/>
        </p:nvSpPr>
        <p:spPr>
          <a:xfrm>
            <a:off x="268429" y="6569461"/>
            <a:ext cx="72651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spc="-4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800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оперативным данным.</a:t>
            </a:r>
            <a:endParaRPr lang="ru-RU" sz="800" spc="-4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Номер слайда 1">
            <a:extLst>
              <a:ext uri="{FF2B5EF4-FFF2-40B4-BE49-F238E27FC236}">
                <a16:creationId xmlns="" xmlns:a16="http://schemas.microsoft.com/office/drawing/2014/main" id="{B6BDB465-C780-4C04-BD5D-902EB5C12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78" name="Группа 77">
            <a:extLst>
              <a:ext uri="{FF2B5EF4-FFF2-40B4-BE49-F238E27FC236}">
                <a16:creationId xmlns="" xmlns:a16="http://schemas.microsoft.com/office/drawing/2014/main" id="{01742D19-8823-4946-8E0F-CF49473DDC7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79" name="object 16">
              <a:extLst>
                <a:ext uri="{FF2B5EF4-FFF2-40B4-BE49-F238E27FC236}">
                  <a16:creationId xmlns="" xmlns:a16="http://schemas.microsoft.com/office/drawing/2014/main" id="{088450B4-491B-4769-840B-BDE9F3A89FB5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17">
              <a:extLst>
                <a:ext uri="{FF2B5EF4-FFF2-40B4-BE49-F238E27FC236}">
                  <a16:creationId xmlns="" xmlns:a16="http://schemas.microsoft.com/office/drawing/2014/main" id="{E7679D59-A731-4EF6-A8A3-77BA6D8E3B3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9" name="CustomShape 37"/>
          <p:cNvSpPr/>
          <p:nvPr/>
        </p:nvSpPr>
        <p:spPr>
          <a:xfrm>
            <a:off x="297000" y="98640"/>
            <a:ext cx="1181520" cy="30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334286"/>
                </a:solidFill>
                <a:latin typeface="Arial"/>
                <a:ea typeface="DejaVu Sans"/>
              </a:rPr>
              <a:t>КРЫМСТАТ</a:t>
            </a:r>
            <a:endParaRPr lang="ru-RU" sz="1400" b="0" strike="noStrike" spc="-1" dirty="0">
              <a:latin typeface="XO Oriel"/>
            </a:endParaRPr>
          </a:p>
        </p:txBody>
      </p:sp>
      <p:cxnSp>
        <p:nvCxnSpPr>
          <p:cNvPr id="58" name="Прямая соединительная линия 17">
            <a:extLst>
              <a:ext uri="{FF2B5EF4-FFF2-40B4-BE49-F238E27FC236}">
                <a16:creationId xmlns:a16="http://schemas.microsoft.com/office/drawing/2014/main" xmlns="" id="{D147990A-29F5-4699-BBC2-E9DB4B9D3693}"/>
              </a:ext>
            </a:extLst>
          </p:cNvPr>
          <p:cNvCxnSpPr/>
          <p:nvPr/>
        </p:nvCxnSpPr>
        <p:spPr>
          <a:xfrm>
            <a:off x="287668" y="5603225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30">
            <a:extLst>
              <a:ext uri="{FF2B5EF4-FFF2-40B4-BE49-F238E27FC236}">
                <a16:creationId xmlns:a16="http://schemas.microsoft.com/office/drawing/2014/main" xmlns="" id="{BD729458-BA34-4B33-B4F0-5B38D57E0850}"/>
              </a:ext>
            </a:extLst>
          </p:cNvPr>
          <p:cNvSpPr/>
          <p:nvPr/>
        </p:nvSpPr>
        <p:spPr>
          <a:xfrm>
            <a:off x="1246869" y="2689713"/>
            <a:ext cx="17844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94,</a:t>
            </a:r>
            <a:r>
              <a:rPr lang="ru-RU" sz="4000" b="1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21" y="4455046"/>
            <a:ext cx="1148377" cy="832632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AA2FA495-987C-4265-A9B8-C105D7DB8495}"/>
              </a:ext>
            </a:extLst>
          </p:cNvPr>
          <p:cNvSpPr txBox="1"/>
          <p:nvPr/>
        </p:nvSpPr>
        <p:spPr>
          <a:xfrm>
            <a:off x="210116" y="3803470"/>
            <a:ext cx="2949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2022 г.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сентябрю 2021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sp>
        <p:nvSpPr>
          <p:cNvPr id="54" name="Текст 3">
            <a:extLst>
              <a:ext uri="{FF2B5EF4-FFF2-40B4-BE49-F238E27FC236}">
                <a16:creationId xmlns="" xmlns:a16="http://schemas.microsoft.com/office/drawing/2014/main" id="{4860C9C3-588E-4BE1-A146-C6FF8C88D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3251" y="612272"/>
            <a:ext cx="10177724" cy="675884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spc="-60" dirty="0" smtClean="0"/>
              <a:t>ДИНАМИКА ИНДЕКСОВ ФИЗИЧЕСКОГО ОБЪЕМА</a:t>
            </a:r>
            <a:r>
              <a:rPr lang="en-US" sz="2600" b="1" spc="-60" dirty="0" smtClean="0"/>
              <a:t> </a:t>
            </a:r>
            <a:r>
              <a:rPr lang="ru-RU" sz="2600" b="1" spc="-60" dirty="0" smtClean="0"/>
              <a:t>ОБОРОТА РОЗНИЧНОЙ ТОРГОВЛИ</a:t>
            </a:r>
            <a:r>
              <a:rPr lang="ru-RU" b="1" spc="-60" baseline="30000" dirty="0" smtClean="0"/>
              <a:t>*</a:t>
            </a:r>
            <a:endParaRPr lang="ru-RU" b="1" spc="-60" baseline="30000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A2FA495-987C-4265-A9B8-C105D7DB8495}"/>
              </a:ext>
            </a:extLst>
          </p:cNvPr>
          <p:cNvSpPr txBox="1"/>
          <p:nvPr/>
        </p:nvSpPr>
        <p:spPr>
          <a:xfrm>
            <a:off x="210116" y="1985164"/>
            <a:ext cx="2949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2022 г.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августу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г. </a:t>
            </a:r>
          </a:p>
        </p:txBody>
      </p:sp>
      <p:pic>
        <p:nvPicPr>
          <p:cNvPr id="53" name="Picture 4" descr="Growth Icon, Growth Icons, Growth Clipart, Growth PNG and Vector with  Transparent Background for Free Download | Clip art, Location icon,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80278" y1="72500" x2="80278" y2="72500"/>
                        <a14:foregroundMark x1="62500" y1="76944" x2="62500" y2="76944"/>
                        <a14:foregroundMark x1="41667" y1="81111" x2="41667" y2="81111"/>
                        <a14:foregroundMark x1="19167" y1="83056" x2="19167" y2="83056"/>
                        <a14:foregroundMark x1="63333" y1="59167" x2="63333" y2="5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9" y="2563897"/>
            <a:ext cx="840201" cy="84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30">
            <a:extLst>
              <a:ext uri="{FF2B5EF4-FFF2-40B4-BE49-F238E27FC236}">
                <a16:creationId xmlns:a16="http://schemas.microsoft.com/office/drawing/2014/main" xmlns="" id="{BD729458-BA34-4B33-B4F0-5B38D57E0850}"/>
              </a:ext>
            </a:extLst>
          </p:cNvPr>
          <p:cNvSpPr/>
          <p:nvPr/>
        </p:nvSpPr>
        <p:spPr>
          <a:xfrm>
            <a:off x="1246870" y="4736240"/>
            <a:ext cx="17844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</a:t>
            </a:r>
            <a:r>
              <a:rPr lang="ru-RU" sz="4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endParaRPr lang="ru-RU" sz="4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9" y="560132"/>
            <a:ext cx="824479" cy="82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65">
            <a:extLst>
              <a:ext uri="{FF2B5EF4-FFF2-40B4-BE49-F238E27FC236}">
                <a16:creationId xmlns="" xmlns:a16="http://schemas.microsoft.com/office/drawing/2014/main" id="{CC2FF4DF-B49B-480F-A6AF-BF4D2EC904BB}"/>
              </a:ext>
            </a:extLst>
          </p:cNvPr>
          <p:cNvSpPr/>
          <p:nvPr/>
        </p:nvSpPr>
        <p:spPr>
          <a:xfrm>
            <a:off x="6511798" y="2670778"/>
            <a:ext cx="4302166" cy="2841217"/>
          </a:xfrm>
          <a:prstGeom prst="rect">
            <a:avLst/>
          </a:prstGeom>
          <a:solidFill>
            <a:srgbClr val="F3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>
          <a:xfrm>
            <a:off x="1025394" y="625056"/>
            <a:ext cx="9454501" cy="936897"/>
          </a:xfrm>
        </p:spPr>
        <p:txBody>
          <a:bodyPr>
            <a:normAutofit/>
          </a:bodyPr>
          <a:lstStyle/>
          <a:p>
            <a:r>
              <a:rPr lang="ru-RU" b="1" dirty="0"/>
              <a:t>СТРУКТУРА ОБОРОТА РОЗНИЧНОЙ </a:t>
            </a:r>
            <a:r>
              <a:rPr lang="ru-RU" b="1" dirty="0" smtClean="0"/>
              <a:t>ТОРГОВЛИ</a:t>
            </a:r>
            <a:r>
              <a:rPr lang="en-US" b="1" dirty="0" smtClean="0"/>
              <a:t>*</a:t>
            </a:r>
            <a:endParaRPr lang="ru-RU" b="1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BD5261FB-BBD2-4FA1-8899-2A72BD816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7749676"/>
              </p:ext>
            </p:extLst>
          </p:nvPr>
        </p:nvGraphicFramePr>
        <p:xfrm>
          <a:off x="663002" y="1839242"/>
          <a:ext cx="6053166" cy="359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Freeform 10">
            <a:extLst>
              <a:ext uri="{FF2B5EF4-FFF2-40B4-BE49-F238E27FC236}">
                <a16:creationId xmlns="" xmlns:a16="http://schemas.microsoft.com/office/drawing/2014/main" id="{3BDE9E9C-7695-4533-9371-9354F4BA87AD}"/>
              </a:ext>
            </a:extLst>
          </p:cNvPr>
          <p:cNvSpPr/>
          <p:nvPr/>
        </p:nvSpPr>
        <p:spPr>
          <a:xfrm flipH="1">
            <a:off x="339252" y="2831030"/>
            <a:ext cx="2260371" cy="236893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28575" cmpd="sng">
            <a:solidFill>
              <a:srgbClr val="FFC32D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Roboto Regular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4E354470-844E-404A-A402-44563A6FE649}"/>
              </a:ext>
            </a:extLst>
          </p:cNvPr>
          <p:cNvSpPr/>
          <p:nvPr/>
        </p:nvSpPr>
        <p:spPr>
          <a:xfrm>
            <a:off x="5186886" y="1839242"/>
            <a:ext cx="5817998" cy="9000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28575" cmpd="sng">
            <a:solidFill>
              <a:srgbClr val="283583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Roboto Regular" charset="0"/>
            </a:endParaRPr>
          </a:p>
        </p:txBody>
      </p:sp>
      <p:sp>
        <p:nvSpPr>
          <p:cNvPr id="13" name="Прямоугольник 28">
            <a:extLst>
              <a:ext uri="{FF2B5EF4-FFF2-40B4-BE49-F238E27FC236}">
                <a16:creationId xmlns="" xmlns:a16="http://schemas.microsoft.com/office/drawing/2014/main" id="{060C4F21-0C47-4775-873B-BC4484D66F97}"/>
              </a:ext>
            </a:extLst>
          </p:cNvPr>
          <p:cNvSpPr/>
          <p:nvPr/>
        </p:nvSpPr>
        <p:spPr>
          <a:xfrm>
            <a:off x="6328003" y="1890385"/>
            <a:ext cx="4470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Торгующие организации и индивидуальные предприниматели, реализующие товары вне рынка, в % к итогу</a:t>
            </a:r>
            <a:endParaRPr lang="ru-RU" sz="16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29">
            <a:extLst>
              <a:ext uri="{FF2B5EF4-FFF2-40B4-BE49-F238E27FC236}">
                <a16:creationId xmlns="" xmlns:a16="http://schemas.microsoft.com/office/drawing/2014/main" id="{9CA0535F-E74F-4847-928E-0502C2C76D25}"/>
              </a:ext>
            </a:extLst>
          </p:cNvPr>
          <p:cNvSpPr/>
          <p:nvPr/>
        </p:nvSpPr>
        <p:spPr>
          <a:xfrm>
            <a:off x="8593217" y="1048230"/>
            <a:ext cx="17844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283583"/>
                </a:solidFill>
                <a:latin typeface="Arial Cyr" panose="020B0604020202020204" pitchFamily="34" charset="0"/>
              </a:rPr>
              <a:t>89</a:t>
            </a:r>
            <a:r>
              <a:rPr lang="en-US" sz="4800" b="1" dirty="0" smtClean="0">
                <a:solidFill>
                  <a:srgbClr val="283583"/>
                </a:solidFill>
                <a:latin typeface="Arial Cyr" panose="020B0604020202020204" pitchFamily="34" charset="0"/>
              </a:rPr>
              <a:t>,</a:t>
            </a:r>
            <a:r>
              <a:rPr lang="ru-RU" sz="4000" b="1" dirty="0">
                <a:solidFill>
                  <a:srgbClr val="283583"/>
                </a:solidFill>
                <a:latin typeface="Arial Cyr" panose="020B0604020202020204" pitchFamily="34" charset="0"/>
              </a:rPr>
              <a:t>5</a:t>
            </a:r>
            <a:r>
              <a:rPr lang="en-US" sz="4000" b="1" dirty="0" smtClean="0">
                <a:solidFill>
                  <a:srgbClr val="283583"/>
                </a:solidFill>
                <a:latin typeface="Arial Cyr" panose="020B0604020202020204" pitchFamily="34" charset="0"/>
              </a:rPr>
              <a:t>%</a:t>
            </a:r>
            <a:endParaRPr lang="ru-RU" sz="4000" b="1" dirty="0">
              <a:solidFill>
                <a:srgbClr val="283583"/>
              </a:solidFill>
            </a:endParaRPr>
          </a:p>
        </p:txBody>
      </p:sp>
      <p:sp>
        <p:nvSpPr>
          <p:cNvPr id="17" name="Прямоугольник 33">
            <a:extLst>
              <a:ext uri="{FF2B5EF4-FFF2-40B4-BE49-F238E27FC236}">
                <a16:creationId xmlns="" xmlns:a16="http://schemas.microsoft.com/office/drawing/2014/main" id="{9BC20677-0F55-42D1-BAE7-8ECAE6C1F728}"/>
              </a:ext>
            </a:extLst>
          </p:cNvPr>
          <p:cNvSpPr/>
          <p:nvPr/>
        </p:nvSpPr>
        <p:spPr>
          <a:xfrm>
            <a:off x="881743" y="2118479"/>
            <a:ext cx="1734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C32D"/>
                </a:solidFill>
                <a:latin typeface="Arial Cyr" panose="020B0604020202020204" pitchFamily="34" charset="0"/>
              </a:rPr>
              <a:t>10</a:t>
            </a:r>
            <a:r>
              <a:rPr lang="ru-RU" sz="3600" b="1" dirty="0" smtClean="0">
                <a:solidFill>
                  <a:srgbClr val="FFC32D"/>
                </a:solidFill>
                <a:latin typeface="Arial Cyr" panose="020B0604020202020204" pitchFamily="34" charset="0"/>
              </a:rPr>
              <a:t>,</a:t>
            </a:r>
            <a:r>
              <a:rPr lang="ru-RU" sz="4000" b="1" dirty="0">
                <a:solidFill>
                  <a:srgbClr val="FFC32D"/>
                </a:solidFill>
                <a:latin typeface="Arial Cyr" panose="020B0604020202020204" pitchFamily="34" charset="0"/>
              </a:rPr>
              <a:t>5</a:t>
            </a:r>
            <a:r>
              <a:rPr lang="ru-RU" sz="4000" b="1" dirty="0" smtClean="0">
                <a:solidFill>
                  <a:srgbClr val="FFC32D"/>
                </a:solidFill>
                <a:latin typeface="Arial Cyr" panose="020B0604020202020204" pitchFamily="34" charset="0"/>
              </a:rPr>
              <a:t>%</a:t>
            </a:r>
            <a:endParaRPr lang="ru-RU" sz="4000" b="1" dirty="0">
              <a:solidFill>
                <a:srgbClr val="FFC32D"/>
              </a:solidFill>
            </a:endParaRPr>
          </a:p>
        </p:txBody>
      </p:sp>
      <p:sp>
        <p:nvSpPr>
          <p:cNvPr id="21" name="Прямоугольник 28">
            <a:extLst>
              <a:ext uri="{FF2B5EF4-FFF2-40B4-BE49-F238E27FC236}">
                <a16:creationId xmlns="" xmlns:a16="http://schemas.microsoft.com/office/drawing/2014/main" id="{060C4F21-0C47-4775-873B-BC4484D66F97}"/>
              </a:ext>
            </a:extLst>
          </p:cNvPr>
          <p:cNvSpPr/>
          <p:nvPr/>
        </p:nvSpPr>
        <p:spPr>
          <a:xfrm>
            <a:off x="322477" y="2885966"/>
            <a:ext cx="3288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Розничные рынки </a:t>
            </a:r>
            <a:br>
              <a:rPr lang="ru-RU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ярмарки</a:t>
            </a:r>
            <a:endParaRPr lang="ru-RU" sz="16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Текст 3"/>
          <p:cNvSpPr txBox="1">
            <a:spLocks/>
          </p:cNvSpPr>
          <p:nvPr/>
        </p:nvSpPr>
        <p:spPr>
          <a:xfrm>
            <a:off x="1015078" y="1086621"/>
            <a:ext cx="3256971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</a:rPr>
              <a:t>ЯНВАРЬ-СЕНТЯБРЬ 2022 г</a:t>
            </a:r>
            <a:r>
              <a:rPr lang="en-US" sz="1600" dirty="0" smtClean="0">
                <a:solidFill>
                  <a:srgbClr val="283583"/>
                </a:solidFill>
              </a:rPr>
              <a:t>.</a:t>
            </a:r>
            <a:r>
              <a:rPr lang="ru-RU" sz="1600" dirty="0" smtClean="0">
                <a:solidFill>
                  <a:srgbClr val="283583"/>
                </a:solidFill>
              </a:rPr>
              <a:t> </a:t>
            </a:r>
            <a:endParaRPr lang="ru-RU" sz="1600" dirty="0">
              <a:solidFill>
                <a:srgbClr val="283583"/>
              </a:solidFill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2DE1164A-DA8A-462F-8A2E-BB2A68ED8933}"/>
              </a:ext>
            </a:extLst>
          </p:cNvPr>
          <p:cNvSpPr/>
          <p:nvPr/>
        </p:nvSpPr>
        <p:spPr>
          <a:xfrm>
            <a:off x="7019302" y="2840564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16">
            <a:extLst>
              <a:ext uri="{FF2B5EF4-FFF2-40B4-BE49-F238E27FC236}">
                <a16:creationId xmlns:a16="http://schemas.microsoft.com/office/drawing/2014/main" xmlns="" id="{2DE1164A-DA8A-462F-8A2E-BB2A68ED8933}"/>
              </a:ext>
            </a:extLst>
          </p:cNvPr>
          <p:cNvSpPr/>
          <p:nvPr/>
        </p:nvSpPr>
        <p:spPr>
          <a:xfrm>
            <a:off x="7042739" y="3568167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16">
            <a:extLst>
              <a:ext uri="{FF2B5EF4-FFF2-40B4-BE49-F238E27FC236}">
                <a16:creationId xmlns:a16="http://schemas.microsoft.com/office/drawing/2014/main" xmlns="" id="{2DE1164A-DA8A-462F-8A2E-BB2A68ED8933}"/>
              </a:ext>
            </a:extLst>
          </p:cNvPr>
          <p:cNvSpPr/>
          <p:nvPr/>
        </p:nvSpPr>
        <p:spPr>
          <a:xfrm>
            <a:off x="7044780" y="4212882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16">
            <a:extLst>
              <a:ext uri="{FF2B5EF4-FFF2-40B4-BE49-F238E27FC236}">
                <a16:creationId xmlns:a16="http://schemas.microsoft.com/office/drawing/2014/main" xmlns="" id="{2DE1164A-DA8A-462F-8A2E-BB2A68ED8933}"/>
              </a:ext>
            </a:extLst>
          </p:cNvPr>
          <p:cNvSpPr/>
          <p:nvPr/>
        </p:nvSpPr>
        <p:spPr>
          <a:xfrm>
            <a:off x="7044780" y="4803677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кутник 32"/>
          <p:cNvSpPr/>
          <p:nvPr/>
        </p:nvSpPr>
        <p:spPr>
          <a:xfrm>
            <a:off x="8045484" y="2892948"/>
            <a:ext cx="2824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</a:rPr>
              <a:t>Организации, не </a:t>
            </a: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</a:rPr>
              <a:t>относящиеся </a:t>
            </a:r>
            <a: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</a:rPr>
              <a:t>к субъектам малого и среднего </a:t>
            </a: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</a:rPr>
              <a:t>предпринимательства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34" name="Прямокутник 33"/>
          <p:cNvSpPr/>
          <p:nvPr/>
        </p:nvSpPr>
        <p:spPr>
          <a:xfrm>
            <a:off x="8076566" y="3643109"/>
            <a:ext cx="2592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среднего предпринимательства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кутник 34"/>
          <p:cNvSpPr/>
          <p:nvPr/>
        </p:nvSpPr>
        <p:spPr>
          <a:xfrm>
            <a:off x="8132383" y="4280593"/>
            <a:ext cx="2176943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предприятия, 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микропредприятия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кутник 35"/>
          <p:cNvSpPr/>
          <p:nvPr/>
        </p:nvSpPr>
        <p:spPr>
          <a:xfrm>
            <a:off x="8132107" y="4775216"/>
            <a:ext cx="275257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предприниматели, реализующие товары вне рынка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797875" y="2991549"/>
            <a:ext cx="193148" cy="183920"/>
          </a:xfrm>
          <a:prstGeom prst="ellipse">
            <a:avLst/>
          </a:prstGeom>
          <a:solidFill>
            <a:srgbClr val="529FD8"/>
          </a:solidFill>
          <a:ln>
            <a:solidFill>
              <a:srgbClr val="52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9" name="Диаграмма 2">
            <a:extLst>
              <a:ext uri="{FF2B5EF4-FFF2-40B4-BE49-F238E27FC236}">
                <a16:creationId xmlns="" xmlns:a16="http://schemas.microsoft.com/office/drawing/2014/main" id="{BD5261FB-BBD2-4FA1-8899-2A72BD816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950474"/>
              </p:ext>
            </p:extLst>
          </p:nvPr>
        </p:nvGraphicFramePr>
        <p:xfrm>
          <a:off x="1364217" y="2165571"/>
          <a:ext cx="5041301" cy="296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Овал 39"/>
          <p:cNvSpPr/>
          <p:nvPr/>
        </p:nvSpPr>
        <p:spPr>
          <a:xfrm>
            <a:off x="6798572" y="3721845"/>
            <a:ext cx="193148" cy="183920"/>
          </a:xfrm>
          <a:prstGeom prst="ellipse">
            <a:avLst/>
          </a:prstGeom>
          <a:solidFill>
            <a:srgbClr val="BDD7EE"/>
          </a:solidFill>
          <a:ln>
            <a:solidFill>
              <a:srgbClr val="BD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816080" y="4385056"/>
            <a:ext cx="193148" cy="183920"/>
          </a:xfrm>
          <a:prstGeom prst="ellipse">
            <a:avLst/>
          </a:prstGeom>
          <a:solidFill>
            <a:srgbClr val="ADB9CA"/>
          </a:solidFill>
          <a:ln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816080" y="4973327"/>
            <a:ext cx="193148" cy="183920"/>
          </a:xfrm>
          <a:prstGeom prst="ellipse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IconExperience » G-Collection » Market Stand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0" y="2146198"/>
            <a:ext cx="623668" cy="62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선물 가게 - 무료 사업개 아이콘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023" y="1134614"/>
            <a:ext cx="633902" cy="63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86">
            <a:extLst>
              <a:ext uri="{FF2B5EF4-FFF2-40B4-BE49-F238E27FC236}">
                <a16:creationId xmlns="" xmlns:a16="http://schemas.microsoft.com/office/drawing/2014/main" id="{396C78C9-541B-4C3C-BE9E-8004510AB6B7}"/>
              </a:ext>
            </a:extLst>
          </p:cNvPr>
          <p:cNvSpPr/>
          <p:nvPr/>
        </p:nvSpPr>
        <p:spPr>
          <a:xfrm>
            <a:off x="463285" y="6402874"/>
            <a:ext cx="72651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spc="-4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800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оперативным данным.</a:t>
            </a:r>
            <a:endParaRPr lang="ru-RU" sz="800" spc="-4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ustomShape 37"/>
          <p:cNvSpPr/>
          <p:nvPr/>
        </p:nvSpPr>
        <p:spPr>
          <a:xfrm>
            <a:off x="297000" y="98640"/>
            <a:ext cx="1181520" cy="30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334286"/>
                </a:solidFill>
                <a:latin typeface="Arial"/>
                <a:ea typeface="DejaVu Sans"/>
              </a:rPr>
              <a:t>КРЫМСТАТ</a:t>
            </a:r>
            <a:endParaRPr lang="ru-RU" sz="1400" b="0" strike="noStrike" spc="-1" dirty="0">
              <a:latin typeface="XO Oriel"/>
            </a:endParaRPr>
          </a:p>
        </p:txBody>
      </p:sp>
      <p:grpSp>
        <p:nvGrpSpPr>
          <p:cNvPr id="58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5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60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61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62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6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0" y="597640"/>
            <a:ext cx="824479" cy="824479"/>
          </a:xfrm>
          <a:prstGeom prst="rect">
            <a:avLst/>
          </a:prstGeom>
        </p:spPr>
      </p:pic>
      <p:sp>
        <p:nvSpPr>
          <p:cNvPr id="25" name="Прямоугольник 27">
            <a:extLst>
              <a:ext uri="{FF2B5EF4-FFF2-40B4-BE49-F238E27FC236}">
                <a16:creationId xmlns="" xmlns:a16="http://schemas.microsoft.com/office/drawing/2014/main" id="{3DC2FC86-6776-4F54-B5C2-40FAFA49F9B1}"/>
              </a:ext>
            </a:extLst>
          </p:cNvPr>
          <p:cNvSpPr/>
          <p:nvPr/>
        </p:nvSpPr>
        <p:spPr>
          <a:xfrm>
            <a:off x="3112082" y="3216113"/>
            <a:ext cx="18305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Arial Cyr" panose="020B0604020202020204" pitchFamily="34" charset="0"/>
              </a:rPr>
              <a:t>276,0 </a:t>
            </a:r>
            <a:endParaRPr lang="ru-RU" sz="3600" b="1" dirty="0" smtClean="0">
              <a:solidFill>
                <a:schemeClr val="bg2">
                  <a:lumMod val="50000"/>
                </a:schemeClr>
              </a:solidFill>
              <a:latin typeface="Arial Cyr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 Cyr" panose="020B0604020202020204" pitchFamily="34" charset="0"/>
              </a:rPr>
              <a:t>млрд рублей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>
          <a:xfrm>
            <a:off x="1025394" y="625056"/>
            <a:ext cx="10898984" cy="936897"/>
          </a:xfrm>
        </p:spPr>
        <p:txBody>
          <a:bodyPr>
            <a:normAutofit/>
          </a:bodyPr>
          <a:lstStyle/>
          <a:p>
            <a:r>
              <a:rPr lang="ru-RU" b="1" dirty="0" smtClean="0"/>
              <a:t>ТОВАРНАЯ СТРУКТУРА </a:t>
            </a:r>
            <a:r>
              <a:rPr lang="ru-RU" b="1" dirty="0"/>
              <a:t>ОБОРОТА РОЗНИЧНОЙ </a:t>
            </a:r>
            <a:r>
              <a:rPr lang="ru-RU" b="1" dirty="0" smtClean="0"/>
              <a:t>ТОРГОВЛИ</a:t>
            </a:r>
            <a:r>
              <a:rPr lang="en-US" b="1" dirty="0" smtClean="0"/>
              <a:t>*</a:t>
            </a:r>
            <a:endParaRPr lang="ru-RU" b="1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BD5261FB-BBD2-4FA1-8899-2A72BD816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648452"/>
              </p:ext>
            </p:extLst>
          </p:nvPr>
        </p:nvGraphicFramePr>
        <p:xfrm>
          <a:off x="781064" y="1886886"/>
          <a:ext cx="4125787" cy="269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reeform 10">
            <a:extLst>
              <a:ext uri="{FF2B5EF4-FFF2-40B4-BE49-F238E27FC236}">
                <a16:creationId xmlns="" xmlns:a16="http://schemas.microsoft.com/office/drawing/2014/main" id="{3BDE9E9C-7695-4533-9371-9354F4BA87AD}"/>
              </a:ext>
            </a:extLst>
          </p:cNvPr>
          <p:cNvSpPr/>
          <p:nvPr/>
        </p:nvSpPr>
        <p:spPr>
          <a:xfrm flipH="1" flipV="1">
            <a:off x="391410" y="4414791"/>
            <a:ext cx="2260371" cy="236893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28575" cmpd="sng">
            <a:solidFill>
              <a:srgbClr val="FFC32D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Roboto Regular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4E354470-844E-404A-A402-44563A6FE649}"/>
              </a:ext>
            </a:extLst>
          </p:cNvPr>
          <p:cNvSpPr/>
          <p:nvPr/>
        </p:nvSpPr>
        <p:spPr>
          <a:xfrm>
            <a:off x="3639629" y="1941534"/>
            <a:ext cx="2318258" cy="424561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28575" cmpd="sng">
            <a:solidFill>
              <a:srgbClr val="283583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Roboto Regular" charset="0"/>
            </a:endParaRPr>
          </a:p>
        </p:txBody>
      </p:sp>
      <p:sp>
        <p:nvSpPr>
          <p:cNvPr id="14" name="Прямоугольник 29">
            <a:extLst>
              <a:ext uri="{FF2B5EF4-FFF2-40B4-BE49-F238E27FC236}">
                <a16:creationId xmlns="" xmlns:a16="http://schemas.microsoft.com/office/drawing/2014/main" id="{9CA0535F-E74F-4847-928E-0502C2C76D25}"/>
              </a:ext>
            </a:extLst>
          </p:cNvPr>
          <p:cNvSpPr/>
          <p:nvPr/>
        </p:nvSpPr>
        <p:spPr>
          <a:xfrm>
            <a:off x="4600652" y="1979699"/>
            <a:ext cx="1741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283583"/>
                </a:solidFill>
                <a:latin typeface="Arial Cyr" panose="020B0604020202020204" pitchFamily="34" charset="0"/>
              </a:rPr>
              <a:t>50</a:t>
            </a:r>
            <a:r>
              <a:rPr lang="ru-RU" sz="3600" b="1" dirty="0" smtClean="0">
                <a:solidFill>
                  <a:srgbClr val="283583"/>
                </a:solidFill>
                <a:latin typeface="Arial Cyr" panose="020B0604020202020204" pitchFamily="34" charset="0"/>
              </a:rPr>
              <a:t>,</a:t>
            </a:r>
            <a:r>
              <a:rPr lang="ru-RU" sz="4000" b="1" dirty="0">
                <a:solidFill>
                  <a:srgbClr val="283583"/>
                </a:solidFill>
                <a:latin typeface="Arial Cyr" panose="020B0604020202020204" pitchFamily="34" charset="0"/>
              </a:rPr>
              <a:t>7</a:t>
            </a:r>
            <a:r>
              <a:rPr lang="en-US" sz="4000" b="1" dirty="0" smtClean="0">
                <a:solidFill>
                  <a:srgbClr val="283583"/>
                </a:solidFill>
                <a:latin typeface="Arial Cyr" panose="020B0604020202020204" pitchFamily="34" charset="0"/>
              </a:rPr>
              <a:t>%</a:t>
            </a:r>
            <a:endParaRPr lang="ru-RU" sz="4000" b="1" dirty="0">
              <a:solidFill>
                <a:srgbClr val="283583"/>
              </a:solidFill>
            </a:endParaRPr>
          </a:p>
        </p:txBody>
      </p:sp>
      <p:sp>
        <p:nvSpPr>
          <p:cNvPr id="17" name="Прямоугольник 33">
            <a:extLst>
              <a:ext uri="{FF2B5EF4-FFF2-40B4-BE49-F238E27FC236}">
                <a16:creationId xmlns="" xmlns:a16="http://schemas.microsoft.com/office/drawing/2014/main" id="{9BC20677-0F55-42D1-BAE7-8ECAE6C1F728}"/>
              </a:ext>
            </a:extLst>
          </p:cNvPr>
          <p:cNvSpPr/>
          <p:nvPr/>
        </p:nvSpPr>
        <p:spPr>
          <a:xfrm>
            <a:off x="422780" y="3966421"/>
            <a:ext cx="17844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C32D"/>
                </a:solidFill>
                <a:latin typeface="Arial Cyr" panose="020B0604020202020204" pitchFamily="34" charset="0"/>
              </a:rPr>
              <a:t>49,</a:t>
            </a:r>
            <a:r>
              <a:rPr lang="ru-RU" sz="4000" b="1" dirty="0">
                <a:solidFill>
                  <a:srgbClr val="FFC32D"/>
                </a:solidFill>
                <a:latin typeface="Arial Cyr" panose="020B0604020202020204" pitchFamily="34" charset="0"/>
              </a:rPr>
              <a:t>3</a:t>
            </a:r>
            <a:r>
              <a:rPr lang="ru-RU" sz="4000" b="1" dirty="0" smtClean="0">
                <a:solidFill>
                  <a:srgbClr val="FFC32D"/>
                </a:solidFill>
                <a:latin typeface="Arial Cyr" panose="020B0604020202020204" pitchFamily="34" charset="0"/>
              </a:rPr>
              <a:t>%</a:t>
            </a:r>
            <a:endParaRPr lang="ru-RU" sz="4000" b="1" dirty="0">
              <a:solidFill>
                <a:srgbClr val="FFC32D"/>
              </a:solidFill>
            </a:endParaRPr>
          </a:p>
        </p:txBody>
      </p:sp>
      <p:sp>
        <p:nvSpPr>
          <p:cNvPr id="21" name="Прямоугольник 28">
            <a:extLst>
              <a:ext uri="{FF2B5EF4-FFF2-40B4-BE49-F238E27FC236}">
                <a16:creationId xmlns="" xmlns:a16="http://schemas.microsoft.com/office/drawing/2014/main" id="{060C4F21-0C47-4775-873B-BC4484D66F97}"/>
              </a:ext>
            </a:extLst>
          </p:cNvPr>
          <p:cNvSpPr/>
          <p:nvPr/>
        </p:nvSpPr>
        <p:spPr>
          <a:xfrm>
            <a:off x="426567" y="4675449"/>
            <a:ext cx="2059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Продовольственные товары</a:t>
            </a:r>
            <a:endParaRPr lang="ru-RU" sz="14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Текст 3"/>
          <p:cNvSpPr txBox="1">
            <a:spLocks/>
          </p:cNvSpPr>
          <p:nvPr/>
        </p:nvSpPr>
        <p:spPr>
          <a:xfrm>
            <a:off x="1015078" y="1086621"/>
            <a:ext cx="3256971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</a:rPr>
              <a:t>ЯНВАРЬ-СЕНТЯБРЬ 2022 г</a:t>
            </a:r>
            <a:r>
              <a:rPr lang="en-US" sz="1600" dirty="0" smtClean="0">
                <a:solidFill>
                  <a:srgbClr val="283583"/>
                </a:solidFill>
              </a:rPr>
              <a:t>.</a:t>
            </a:r>
            <a:endParaRPr lang="ru-RU" sz="1600" dirty="0">
              <a:solidFill>
                <a:srgbClr val="283583"/>
              </a:solidFill>
            </a:endParaRPr>
          </a:p>
        </p:txBody>
      </p:sp>
      <p:sp>
        <p:nvSpPr>
          <p:cNvPr id="25" name="Прямоугольник 27">
            <a:extLst>
              <a:ext uri="{FF2B5EF4-FFF2-40B4-BE49-F238E27FC236}">
                <a16:creationId xmlns="" xmlns:a16="http://schemas.microsoft.com/office/drawing/2014/main" id="{3DC2FC86-6776-4F54-B5C2-40FAFA49F9B1}"/>
              </a:ext>
            </a:extLst>
          </p:cNvPr>
          <p:cNvSpPr/>
          <p:nvPr/>
        </p:nvSpPr>
        <p:spPr>
          <a:xfrm>
            <a:off x="2100281" y="2778912"/>
            <a:ext cx="18305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Arial Cyr" panose="020B0604020202020204" pitchFamily="34" charset="0"/>
              </a:rPr>
              <a:t>276,0 </a:t>
            </a:r>
            <a:endParaRPr lang="ru-RU" sz="3600" b="1" dirty="0" smtClean="0">
              <a:solidFill>
                <a:schemeClr val="bg2">
                  <a:lumMod val="50000"/>
                </a:schemeClr>
              </a:solidFill>
              <a:latin typeface="Arial Cyr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 Cyr" panose="020B0604020202020204" pitchFamily="34" charset="0"/>
              </a:rPr>
              <a:t>млрд рублей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Прямоугольник 86">
            <a:extLst>
              <a:ext uri="{FF2B5EF4-FFF2-40B4-BE49-F238E27FC236}">
                <a16:creationId xmlns="" xmlns:a16="http://schemas.microsoft.com/office/drawing/2014/main" id="{396C78C9-541B-4C3C-BE9E-8004510AB6B7}"/>
              </a:ext>
            </a:extLst>
          </p:cNvPr>
          <p:cNvSpPr/>
          <p:nvPr/>
        </p:nvSpPr>
        <p:spPr>
          <a:xfrm>
            <a:off x="463285" y="6402874"/>
            <a:ext cx="72651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spc="-4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800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оперативным данным.</a:t>
            </a:r>
            <a:endParaRPr lang="ru-RU" sz="800" spc="-4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ustomShape 37"/>
          <p:cNvSpPr/>
          <p:nvPr/>
        </p:nvSpPr>
        <p:spPr>
          <a:xfrm>
            <a:off x="297000" y="98640"/>
            <a:ext cx="1181520" cy="30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334286"/>
                </a:solidFill>
                <a:latin typeface="Arial"/>
                <a:ea typeface="DejaVu Sans"/>
              </a:rPr>
              <a:t>КРЫМСТАТ</a:t>
            </a:r>
            <a:endParaRPr lang="ru-RU" sz="1400" b="0" strike="noStrike" spc="-1" dirty="0">
              <a:latin typeface="XO Oriel"/>
            </a:endParaRPr>
          </a:p>
        </p:txBody>
      </p:sp>
      <p:grpSp>
        <p:nvGrpSpPr>
          <p:cNvPr id="58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5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60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61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62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6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38" name="Прямоугольник 28">
            <a:extLst>
              <a:ext uri="{FF2B5EF4-FFF2-40B4-BE49-F238E27FC236}">
                <a16:creationId xmlns="" xmlns:a16="http://schemas.microsoft.com/office/drawing/2014/main" id="{060C4F21-0C47-4775-873B-BC4484D66F97}"/>
              </a:ext>
            </a:extLst>
          </p:cNvPr>
          <p:cNvSpPr/>
          <p:nvPr/>
        </p:nvSpPr>
        <p:spPr>
          <a:xfrm>
            <a:off x="4058906" y="1396356"/>
            <a:ext cx="2251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Непродовольственные товары</a:t>
            </a:r>
            <a:endParaRPr lang="ru-RU" sz="14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0AF6950-8B82-4DCB-BB6E-4922CB46B3A5}"/>
              </a:ext>
            </a:extLst>
          </p:cNvPr>
          <p:cNvSpPr txBox="1"/>
          <p:nvPr/>
        </p:nvSpPr>
        <p:spPr>
          <a:xfrm>
            <a:off x="5843575" y="4095641"/>
            <a:ext cx="2877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0" eaLnBrk="1" fontAlgn="b" latinLnBrk="0" hangingPunct="1"/>
            <a:r>
              <a:rPr lang="ru-RU" sz="1400" b="1" u="none" strike="noStrike" kern="1200" dirty="0" smtClean="0">
                <a:solidFill>
                  <a:srgbClr val="28358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Оборот розничной торговли непродовольственными товарами</a:t>
            </a:r>
            <a:endParaRPr lang="ru-RU" sz="14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14">
            <a:extLst>
              <a:ext uri="{FF2B5EF4-FFF2-40B4-BE49-F238E27FC236}">
                <a16:creationId xmlns="" xmlns:a16="http://schemas.microsoft.com/office/drawing/2014/main" id="{23E082B9-5A20-4EEF-9BF8-27F042F4D2A7}"/>
              </a:ext>
            </a:extLst>
          </p:cNvPr>
          <p:cNvCxnSpPr/>
          <p:nvPr/>
        </p:nvCxnSpPr>
        <p:spPr>
          <a:xfrm flipV="1">
            <a:off x="4837395" y="5039941"/>
            <a:ext cx="6962727" cy="28005"/>
          </a:xfrm>
          <a:prstGeom prst="line">
            <a:avLst/>
          </a:prstGeom>
          <a:ln w="19050">
            <a:solidFill>
              <a:srgbClr val="2835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7A14F1D4-27A6-47B7-BB2C-27C2FD312B18}"/>
              </a:ext>
            </a:extLst>
          </p:cNvPr>
          <p:cNvSpPr txBox="1"/>
          <p:nvPr/>
        </p:nvSpPr>
        <p:spPr>
          <a:xfrm>
            <a:off x="8810759" y="4095641"/>
            <a:ext cx="153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110,</a:t>
            </a:r>
            <a:r>
              <a:rPr lang="ru-RU" sz="24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24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9A69582-A307-403A-9493-B7E99A98FA03}"/>
              </a:ext>
            </a:extLst>
          </p:cNvPr>
          <p:cNvSpPr txBox="1"/>
          <p:nvPr/>
        </p:nvSpPr>
        <p:spPr>
          <a:xfrm>
            <a:off x="8863978" y="5455068"/>
            <a:ext cx="1477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112,</a:t>
            </a:r>
            <a:r>
              <a:rPr lang="ru-RU" sz="2400" b="1" dirty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EDC083E-4A8E-4095-8F79-A26372398437}"/>
              </a:ext>
            </a:extLst>
          </p:cNvPr>
          <p:cNvSpPr txBox="1"/>
          <p:nvPr/>
        </p:nvSpPr>
        <p:spPr>
          <a:xfrm>
            <a:off x="10491749" y="5455068"/>
            <a:ext cx="143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96,</a:t>
            </a:r>
            <a:r>
              <a:rPr lang="ru-RU" sz="2400" b="1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4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BCAE16D-526B-4818-BB5E-3F63A10AB908}"/>
              </a:ext>
            </a:extLst>
          </p:cNvPr>
          <p:cNvSpPr txBox="1"/>
          <p:nvPr/>
        </p:nvSpPr>
        <p:spPr>
          <a:xfrm>
            <a:off x="10444192" y="4120310"/>
            <a:ext cx="148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</a:t>
            </a:r>
            <a:r>
              <a:rPr lang="ru-RU" sz="2400" b="1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73" y="5143270"/>
            <a:ext cx="943474" cy="943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14" y="4062106"/>
            <a:ext cx="942261" cy="94226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30AF6950-8B82-4DCB-BB6E-4922CB46B3A5}"/>
              </a:ext>
            </a:extLst>
          </p:cNvPr>
          <p:cNvSpPr txBox="1"/>
          <p:nvPr/>
        </p:nvSpPr>
        <p:spPr>
          <a:xfrm>
            <a:off x="5843575" y="5348080"/>
            <a:ext cx="29164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0" eaLnBrk="1" fontAlgn="b" latinLnBrk="0" hangingPunct="1"/>
            <a:r>
              <a:rPr lang="ru-RU" sz="1400" b="1" u="none" strike="noStrike" kern="1200" dirty="0" smtClean="0">
                <a:solidFill>
                  <a:srgbClr val="28358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Оборот розничной торговли продовольственными товарами</a:t>
            </a:r>
            <a:endParaRPr lang="ru-RU" sz="14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18">
            <a:extLst>
              <a:ext uri="{FF2B5EF4-FFF2-40B4-BE49-F238E27FC236}">
                <a16:creationId xmlns:a16="http://schemas.microsoft.com/office/drawing/2014/main" xmlns="" id="{83D32241-D479-4DA4-A5A8-FDFD6D8A10AF}"/>
              </a:ext>
            </a:extLst>
          </p:cNvPr>
          <p:cNvSpPr/>
          <p:nvPr/>
        </p:nvSpPr>
        <p:spPr>
          <a:xfrm>
            <a:off x="5157474" y="3313143"/>
            <a:ext cx="3441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физического объема, </a:t>
            </a:r>
            <a:br>
              <a:rPr lang="ru-RU" sz="12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сопоставимых ценах</a:t>
            </a:r>
            <a:endParaRPr lang="ru-RU" sz="12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0" y="597640"/>
            <a:ext cx="824479" cy="82447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A2FA495-987C-4265-A9B8-C105D7DB8495}"/>
              </a:ext>
            </a:extLst>
          </p:cNvPr>
          <p:cNvSpPr txBox="1"/>
          <p:nvPr/>
        </p:nvSpPr>
        <p:spPr>
          <a:xfrm>
            <a:off x="10121816" y="3295408"/>
            <a:ext cx="2510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январь-сентябрь 2022 г.</a:t>
            </a:r>
            <a:endParaRPr lang="en-US" sz="1200" b="1" dirty="0" smtClean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январю-сентябрю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AA2FA495-987C-4265-A9B8-C105D7DB8495}"/>
              </a:ext>
            </a:extLst>
          </p:cNvPr>
          <p:cNvSpPr txBox="1"/>
          <p:nvPr/>
        </p:nvSpPr>
        <p:spPr>
          <a:xfrm>
            <a:off x="8187309" y="3295408"/>
            <a:ext cx="2510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январь-сентябрь 2021 г.</a:t>
            </a:r>
            <a:endParaRPr lang="en-US" sz="1200" b="1" dirty="0" smtClean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январю-сентябрю 2020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Диаграмма 75">
            <a:extLst>
              <a:ext uri="{FF2B5EF4-FFF2-40B4-BE49-F238E27FC236}">
                <a16:creationId xmlns:a16="http://schemas.microsoft.com/office/drawing/2014/main" xmlns="" id="{7D04F60A-DA5C-492C-8AF5-D328C1DBBD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937776"/>
              </p:ext>
            </p:extLst>
          </p:nvPr>
        </p:nvGraphicFramePr>
        <p:xfrm>
          <a:off x="3280469" y="1808065"/>
          <a:ext cx="8597143" cy="3471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2283" y="6386898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62420" y="523213"/>
            <a:ext cx="10829580" cy="725571"/>
          </a:xfrm>
        </p:spPr>
        <p:txBody>
          <a:bodyPr>
            <a:noAutofit/>
          </a:bodyPr>
          <a:lstStyle/>
          <a:p>
            <a:r>
              <a:rPr lang="ru-RU" sz="2600" b="1" dirty="0"/>
              <a:t>ДИНАМИКА </a:t>
            </a:r>
            <a:r>
              <a:rPr lang="ru-RU" sz="2600" b="1" dirty="0" smtClean="0"/>
              <a:t>ИНДЕКСОВ ФИЗИЧЕСКОГО ОБЪЕМА ОБОРОТА РОЗНИЧНОЙ ТОРГОВЛИ ПО ВИДАМ ТОВАРОВ*</a:t>
            </a:r>
            <a:endParaRPr lang="ru-RU" sz="2600" b="1" dirty="0"/>
          </a:p>
        </p:txBody>
      </p: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xmlns="" id="{77A8BF71-D7BC-4099-AFE3-AD519D25B59B}"/>
              </a:ext>
            </a:extLst>
          </p:cNvPr>
          <p:cNvGrpSpPr/>
          <p:nvPr/>
        </p:nvGrpSpPr>
        <p:grpSpPr>
          <a:xfrm>
            <a:off x="7939917" y="6094975"/>
            <a:ext cx="516677" cy="170846"/>
            <a:chOff x="2156039" y="6355682"/>
            <a:chExt cx="516677" cy="170846"/>
          </a:xfrm>
        </p:grpSpPr>
        <p:cxnSp>
          <p:nvCxnSpPr>
            <p:cNvPr id="107" name="Прямая соединительная линия 106">
              <a:extLst>
                <a:ext uri="{FF2B5EF4-FFF2-40B4-BE49-F238E27FC236}">
                  <a16:creationId xmlns:a16="http://schemas.microsoft.com/office/drawing/2014/main" xmlns="" id="{7138072F-A394-4677-986D-02E201D4DE30}"/>
                </a:ext>
              </a:extLst>
            </p:cNvPr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300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xmlns="" id="{09CD4185-212D-4E24-8911-7B33B28E92B7}"/>
                </a:ext>
              </a:extLst>
            </p:cNvPr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300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xmlns="" id="{DCF45316-6951-48AA-9886-326BCC4216FC}"/>
                </a:ext>
              </a:extLst>
            </p:cNvPr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300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50A5B0F7-C526-4342-BCC4-85A0DF202B41}"/>
              </a:ext>
            </a:extLst>
          </p:cNvPr>
          <p:cNvSpPr/>
          <p:nvPr/>
        </p:nvSpPr>
        <p:spPr>
          <a:xfrm>
            <a:off x="8470757" y="6046590"/>
            <a:ext cx="206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Непродовольственные товары</a:t>
            </a:r>
            <a:endParaRPr lang="ru-RU" sz="10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A2640AEB-86F5-48F5-BB95-28AE6C7F5F77}"/>
              </a:ext>
            </a:extLst>
          </p:cNvPr>
          <p:cNvSpPr/>
          <p:nvPr/>
        </p:nvSpPr>
        <p:spPr>
          <a:xfrm>
            <a:off x="4642682" y="6075613"/>
            <a:ext cx="30941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Продовольственные товары</a:t>
            </a:r>
            <a:endParaRPr lang="ru-RU" sz="10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C3E036D6-33D3-4CE4-95C0-2AF55AFD8A46}"/>
              </a:ext>
            </a:extLst>
          </p:cNvPr>
          <p:cNvSpPr/>
          <p:nvPr/>
        </p:nvSpPr>
        <p:spPr>
          <a:xfrm>
            <a:off x="268429" y="6569461"/>
            <a:ext cx="72651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8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оперативным данным</a:t>
            </a:r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7558C5F8-9A2E-484B-8AE9-397EB1EBB0E2}"/>
              </a:ext>
            </a:extLst>
          </p:cNvPr>
          <p:cNvSpPr/>
          <p:nvPr/>
        </p:nvSpPr>
        <p:spPr>
          <a:xfrm>
            <a:off x="5454796" y="5418468"/>
            <a:ext cx="1010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000" b="1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Левая фигурная скобка 74">
            <a:extLst>
              <a:ext uri="{FF2B5EF4-FFF2-40B4-BE49-F238E27FC236}">
                <a16:creationId xmlns:a16="http://schemas.microsoft.com/office/drawing/2014/main" xmlns="" id="{8AC34B6D-8307-475F-9BE7-9CC829C60EF4}"/>
              </a:ext>
            </a:extLst>
          </p:cNvPr>
          <p:cNvSpPr/>
          <p:nvPr/>
        </p:nvSpPr>
        <p:spPr>
          <a:xfrm rot="16200000">
            <a:off x="5906897" y="2929964"/>
            <a:ext cx="106394" cy="4618669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2304E74C-6098-47F2-8C5E-B5C1D398427C}"/>
              </a:ext>
            </a:extLst>
          </p:cNvPr>
          <p:cNvSpPr/>
          <p:nvPr/>
        </p:nvSpPr>
        <p:spPr>
          <a:xfrm>
            <a:off x="9594261" y="5427495"/>
            <a:ext cx="1010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Левая фигурная скобка 64">
            <a:extLst>
              <a:ext uri="{FF2B5EF4-FFF2-40B4-BE49-F238E27FC236}">
                <a16:creationId xmlns:a16="http://schemas.microsoft.com/office/drawing/2014/main" xmlns="" id="{12FF084C-4C28-4958-9B77-20011B227EA3}"/>
              </a:ext>
            </a:extLst>
          </p:cNvPr>
          <p:cNvSpPr/>
          <p:nvPr/>
        </p:nvSpPr>
        <p:spPr>
          <a:xfrm rot="16200000">
            <a:off x="10045289" y="3496965"/>
            <a:ext cx="108540" cy="3482519"/>
          </a:xfrm>
          <a:prstGeom prst="leftBrace">
            <a:avLst>
              <a:gd name="adj1" fmla="val 72327"/>
              <a:gd name="adj2" fmla="val 50000"/>
            </a:avLst>
          </a:prstGeom>
          <a:ln w="28575" cap="flat">
            <a:solidFill>
              <a:srgbClr val="E3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20C2F97B-9089-446C-B9E5-7DB12EE9BE18}"/>
              </a:ext>
            </a:extLst>
          </p:cNvPr>
          <p:cNvGrpSpPr/>
          <p:nvPr/>
        </p:nvGrpSpPr>
        <p:grpSpPr>
          <a:xfrm>
            <a:off x="4040424" y="6150988"/>
            <a:ext cx="504565" cy="170846"/>
            <a:chOff x="2156039" y="6355682"/>
            <a:chExt cx="516677" cy="170846"/>
          </a:xfrm>
        </p:grpSpPr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xmlns="" id="{50125C80-5EE2-4459-82BA-6C3F8C295454}"/>
                </a:ext>
              </a:extLst>
            </p:cNvPr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28358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xmlns="" id="{9FF136AB-0658-42A4-9BE4-5C6BFE0520D8}"/>
                </a:ext>
              </a:extLst>
            </p:cNvPr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28358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xmlns="" id="{3CBE32A0-74BE-4809-A6B9-8DE0BFCBC63C}"/>
                </a:ext>
              </a:extLst>
            </p:cNvPr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28358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A66299B9-2418-432D-9129-176376F41941}"/>
              </a:ext>
            </a:extLst>
          </p:cNvPr>
          <p:cNvCxnSpPr>
            <a:cxnSpLocks/>
          </p:cNvCxnSpPr>
          <p:nvPr/>
        </p:nvCxnSpPr>
        <p:spPr>
          <a:xfrm>
            <a:off x="260230" y="3606242"/>
            <a:ext cx="301431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увати 8"/>
          <p:cNvGrpSpPr/>
          <p:nvPr/>
        </p:nvGrpSpPr>
        <p:grpSpPr>
          <a:xfrm>
            <a:off x="260229" y="4914407"/>
            <a:ext cx="3441465" cy="833557"/>
            <a:chOff x="217787" y="5335459"/>
            <a:chExt cx="3441465" cy="833557"/>
          </a:xfrm>
        </p:grpSpPr>
        <p:grpSp>
          <p:nvGrpSpPr>
            <p:cNvPr id="6" name="Групувати 5"/>
            <p:cNvGrpSpPr/>
            <p:nvPr/>
          </p:nvGrpSpPr>
          <p:grpSpPr>
            <a:xfrm>
              <a:off x="220856" y="5335459"/>
              <a:ext cx="3118076" cy="833557"/>
              <a:chOff x="238978" y="4025597"/>
              <a:chExt cx="3118076" cy="833557"/>
            </a:xfrm>
          </p:grpSpPr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xmlns="" id="{0CFD2810-F334-4E94-8361-9F68E4936F17}"/>
                  </a:ext>
                </a:extLst>
              </p:cNvPr>
              <p:cNvSpPr/>
              <p:nvPr/>
            </p:nvSpPr>
            <p:spPr>
              <a:xfrm>
                <a:off x="1259645" y="4025597"/>
                <a:ext cx="2097409" cy="535531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60000"/>
                  </a:lnSpc>
                  <a:spcBef>
                    <a:spcPts val="1000"/>
                  </a:spcBef>
                </a:pPr>
                <a:r>
                  <a:rPr lang="ru-RU" sz="4800" b="1" dirty="0" smtClean="0">
                    <a:solidFill>
                      <a:srgbClr val="E300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89</a:t>
                </a:r>
                <a:r>
                  <a:rPr lang="ru-RU" sz="4000" b="1" dirty="0" smtClean="0">
                    <a:solidFill>
                      <a:srgbClr val="E300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,5%</a:t>
                </a:r>
                <a:endParaRPr lang="ru-RU" sz="4000" b="1" dirty="0">
                  <a:solidFill>
                    <a:srgbClr val="E3002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7" name="Прямая соединительная линия 78">
                <a:extLst>
                  <a:ext uri="{FF2B5EF4-FFF2-40B4-BE49-F238E27FC236}">
                    <a16:creationId xmlns:a16="http://schemas.microsoft.com/office/drawing/2014/main" xmlns="" id="{A66299B9-2418-432D-9129-176376F419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978" y="4859154"/>
                <a:ext cx="301431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Прямоугольник 18">
              <a:extLst>
                <a:ext uri="{FF2B5EF4-FFF2-40B4-BE49-F238E27FC236}">
                  <a16:creationId xmlns:a16="http://schemas.microsoft.com/office/drawing/2014/main" xmlns="" id="{83D32241-D479-4DA4-A5A8-FDFD6D8A10AF}"/>
                </a:ext>
              </a:extLst>
            </p:cNvPr>
            <p:cNvSpPr/>
            <p:nvPr/>
          </p:nvSpPr>
          <p:spPr>
            <a:xfrm>
              <a:off x="217787" y="5870980"/>
              <a:ext cx="344146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spc="-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Непродовольственные товары</a:t>
              </a:r>
              <a:endPara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Прямоугольник 18">
            <a:extLst>
              <a:ext uri="{FF2B5EF4-FFF2-40B4-BE49-F238E27FC236}">
                <a16:creationId xmlns:a16="http://schemas.microsoft.com/office/drawing/2014/main" xmlns="" id="{83D32241-D479-4DA4-A5A8-FDFD6D8A10AF}"/>
              </a:ext>
            </a:extLst>
          </p:cNvPr>
          <p:cNvSpPr/>
          <p:nvPr/>
        </p:nvSpPr>
        <p:spPr>
          <a:xfrm>
            <a:off x="209294" y="3377919"/>
            <a:ext cx="34414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Продовольственные товары</a:t>
            </a:r>
            <a:endParaRPr lang="ru-RU" sz="10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stomShape 37"/>
          <p:cNvSpPr/>
          <p:nvPr/>
        </p:nvSpPr>
        <p:spPr>
          <a:xfrm>
            <a:off x="297000" y="98640"/>
            <a:ext cx="1181520" cy="30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334286"/>
                </a:solidFill>
                <a:latin typeface="Arial"/>
                <a:ea typeface="DejaVu Sans"/>
              </a:rPr>
              <a:t>КРЫМСТАТ</a:t>
            </a:r>
            <a:endParaRPr lang="ru-RU" sz="1400" b="0" strike="noStrike" spc="-1" dirty="0">
              <a:latin typeface="XO Oriel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4" y="522535"/>
            <a:ext cx="824479" cy="82447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A2FA495-987C-4265-A9B8-C105D7DB8495}"/>
              </a:ext>
            </a:extLst>
          </p:cNvPr>
          <p:cNvSpPr txBox="1"/>
          <p:nvPr/>
        </p:nvSpPr>
        <p:spPr>
          <a:xfrm>
            <a:off x="260228" y="1829632"/>
            <a:ext cx="2949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2022 г.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сентябрю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A2FA495-987C-4265-A9B8-C105D7DB8495}"/>
              </a:ext>
            </a:extLst>
          </p:cNvPr>
          <p:cNvSpPr txBox="1"/>
          <p:nvPr/>
        </p:nvSpPr>
        <p:spPr>
          <a:xfrm>
            <a:off x="209294" y="3912677"/>
            <a:ext cx="2949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2022 г.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сентябрю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 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6" y="2541240"/>
            <a:ext cx="943474" cy="94347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5" y="4574788"/>
            <a:ext cx="942261" cy="942261"/>
          </a:xfrm>
          <a:prstGeom prst="rect">
            <a:avLst/>
          </a:prstGeom>
        </p:spPr>
      </p:pic>
      <p:sp>
        <p:nvSpPr>
          <p:cNvPr id="57" name="Прямоугольник 60">
            <a:extLst>
              <a:ext uri="{FF2B5EF4-FFF2-40B4-BE49-F238E27FC236}">
                <a16:creationId xmlns:a16="http://schemas.microsoft.com/office/drawing/2014/main" xmlns="" id="{0CFD2810-F334-4E94-8361-9F68E4936F17}"/>
              </a:ext>
            </a:extLst>
          </p:cNvPr>
          <p:cNvSpPr/>
          <p:nvPr/>
        </p:nvSpPr>
        <p:spPr>
          <a:xfrm>
            <a:off x="1362420" y="2872095"/>
            <a:ext cx="2085630" cy="5355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60000"/>
              </a:lnSpc>
              <a:spcBef>
                <a:spcPts val="1000"/>
              </a:spcBef>
            </a:pPr>
            <a:r>
              <a:rPr lang="ru-RU" sz="4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ru-RU" sz="4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,1%</a:t>
            </a:r>
            <a:endParaRPr lang="ru-RU" sz="4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45829" y="1436958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spc="-30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% </a:t>
            </a:r>
            <a:r>
              <a:rPr lang="ru-RU" sz="1200" b="1" spc="-3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месяцу предыдущего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6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65">
            <a:extLst>
              <a:ext uri="{FF2B5EF4-FFF2-40B4-BE49-F238E27FC236}">
                <a16:creationId xmlns="" xmlns:a16="http://schemas.microsoft.com/office/drawing/2014/main" id="{CC2FF4DF-B49B-480F-A6AF-BF4D2EC904BB}"/>
              </a:ext>
            </a:extLst>
          </p:cNvPr>
          <p:cNvSpPr/>
          <p:nvPr/>
        </p:nvSpPr>
        <p:spPr>
          <a:xfrm>
            <a:off x="260229" y="1942530"/>
            <a:ext cx="2883021" cy="1216728"/>
          </a:xfrm>
          <a:prstGeom prst="rect">
            <a:avLst/>
          </a:prstGeom>
          <a:solidFill>
            <a:srgbClr val="F3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6" name="Диаграмма 75">
            <a:extLst>
              <a:ext uri="{FF2B5EF4-FFF2-40B4-BE49-F238E27FC236}">
                <a16:creationId xmlns="" xmlns:a16="http://schemas.microsoft.com/office/drawing/2014/main" id="{7D04F60A-DA5C-492C-8AF5-D328C1DBBD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636702"/>
              </p:ext>
            </p:extLst>
          </p:nvPr>
        </p:nvGraphicFramePr>
        <p:xfrm>
          <a:off x="3245537" y="1663849"/>
          <a:ext cx="8851831" cy="3614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11272" y="455340"/>
            <a:ext cx="11127429" cy="725571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ТОВАРНЫЕ ЗАПАСЫ В ОРГАНИЗАЦИЯХ </a:t>
            </a:r>
            <a:br>
              <a:rPr lang="ru-RU" sz="2600" b="1" dirty="0" smtClean="0"/>
            </a:br>
            <a:r>
              <a:rPr lang="ru-RU" sz="2600" b="1" dirty="0" smtClean="0"/>
              <a:t>РОЗНИЧНОЙ ТОРГОВЛИ</a:t>
            </a:r>
            <a:r>
              <a:rPr lang="ru-RU" sz="2600" b="1" baseline="30000" dirty="0" smtClean="0"/>
              <a:t>*</a:t>
            </a:r>
            <a:endParaRPr lang="ru-RU" sz="2600" b="1" baseline="30000" dirty="0"/>
          </a:p>
        </p:txBody>
      </p:sp>
      <p:grpSp>
        <p:nvGrpSpPr>
          <p:cNvPr id="106" name="Группа 105">
            <a:extLst>
              <a:ext uri="{FF2B5EF4-FFF2-40B4-BE49-F238E27FC236}">
                <a16:creationId xmlns="" xmlns:a16="http://schemas.microsoft.com/office/drawing/2014/main" id="{77A8BF71-D7BC-4099-AFE3-AD519D25B59B}"/>
              </a:ext>
            </a:extLst>
          </p:cNvPr>
          <p:cNvGrpSpPr/>
          <p:nvPr/>
        </p:nvGrpSpPr>
        <p:grpSpPr>
          <a:xfrm>
            <a:off x="6472659" y="6054144"/>
            <a:ext cx="516677" cy="170846"/>
            <a:chOff x="2156039" y="6355682"/>
            <a:chExt cx="516677" cy="170846"/>
          </a:xfrm>
        </p:grpSpPr>
        <p:cxnSp>
          <p:nvCxnSpPr>
            <p:cNvPr id="107" name="Прямая соединительная линия 106">
              <a:extLst>
                <a:ext uri="{FF2B5EF4-FFF2-40B4-BE49-F238E27FC236}">
                  <a16:creationId xmlns="" xmlns:a16="http://schemas.microsoft.com/office/drawing/2014/main" id="{7138072F-A394-4677-986D-02E201D4DE30}"/>
                </a:ext>
              </a:extLst>
            </p:cNvPr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2835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="" xmlns:a16="http://schemas.microsoft.com/office/drawing/2014/main" id="{09CD4185-212D-4E24-8911-7B33B28E92B7}"/>
                </a:ext>
              </a:extLst>
            </p:cNvPr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2835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>
              <a:extLst>
                <a:ext uri="{FF2B5EF4-FFF2-40B4-BE49-F238E27FC236}">
                  <a16:creationId xmlns="" xmlns:a16="http://schemas.microsoft.com/office/drawing/2014/main" id="{DCF45316-6951-48AA-9886-326BCC4216FC}"/>
                </a:ext>
              </a:extLst>
            </p:cNvPr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2835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50A5B0F7-C526-4342-BCC4-85A0DF202B41}"/>
              </a:ext>
            </a:extLst>
          </p:cNvPr>
          <p:cNvSpPr/>
          <p:nvPr/>
        </p:nvSpPr>
        <p:spPr>
          <a:xfrm>
            <a:off x="7011571" y="5951191"/>
            <a:ext cx="1783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Обеспеченность запасами,</a:t>
            </a:r>
            <a:br>
              <a:rPr lang="ru-RU" sz="10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дни торговли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A2640AEB-86F5-48F5-BB95-28AE6C7F5F77}"/>
              </a:ext>
            </a:extLst>
          </p:cNvPr>
          <p:cNvSpPr/>
          <p:nvPr/>
        </p:nvSpPr>
        <p:spPr>
          <a:xfrm>
            <a:off x="9340688" y="5907665"/>
            <a:ext cx="28513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Запасы на конец отчётного месяца в % к запасам на конец соответствующего месяца прошлого года</a:t>
            </a:r>
            <a:endParaRPr lang="ru-RU" sz="10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" name="Группа 116">
            <a:extLst>
              <a:ext uri="{FF2B5EF4-FFF2-40B4-BE49-F238E27FC236}">
                <a16:creationId xmlns="" xmlns:a16="http://schemas.microsoft.com/office/drawing/2014/main" id="{4E98377D-3E65-45D2-BAF3-DC7399707B33}"/>
              </a:ext>
            </a:extLst>
          </p:cNvPr>
          <p:cNvGrpSpPr/>
          <p:nvPr/>
        </p:nvGrpSpPr>
        <p:grpSpPr>
          <a:xfrm>
            <a:off x="3564701" y="6059341"/>
            <a:ext cx="504565" cy="170846"/>
            <a:chOff x="2156039" y="6355682"/>
            <a:chExt cx="516677" cy="170846"/>
          </a:xfrm>
        </p:grpSpPr>
        <p:cxnSp>
          <p:nvCxnSpPr>
            <p:cNvPr id="118" name="Прямая соединительная линия 117">
              <a:extLst>
                <a:ext uri="{FF2B5EF4-FFF2-40B4-BE49-F238E27FC236}">
                  <a16:creationId xmlns="" xmlns:a16="http://schemas.microsoft.com/office/drawing/2014/main" id="{B36044A8-EDBA-446B-BC86-A61F5B982F71}"/>
                </a:ext>
              </a:extLst>
            </p:cNvPr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>
              <a:extLst>
                <a:ext uri="{FF2B5EF4-FFF2-40B4-BE49-F238E27FC236}">
                  <a16:creationId xmlns="" xmlns:a16="http://schemas.microsoft.com/office/drawing/2014/main" id="{403A14EA-563D-4DE0-A921-4826DEE38497}"/>
                </a:ext>
              </a:extLst>
            </p:cNvPr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>
              <a:extLst>
                <a:ext uri="{FF2B5EF4-FFF2-40B4-BE49-F238E27FC236}">
                  <a16:creationId xmlns="" xmlns:a16="http://schemas.microsoft.com/office/drawing/2014/main" id="{C3E13D99-3B67-488B-809C-7F29EA8D0AE6}"/>
                </a:ext>
              </a:extLst>
            </p:cNvPr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Прямоугольник 120">
            <a:extLst>
              <a:ext uri="{FF2B5EF4-FFF2-40B4-BE49-F238E27FC236}">
                <a16:creationId xmlns="" xmlns:a16="http://schemas.microsoft.com/office/drawing/2014/main" id="{A5E66935-CFC5-4E85-82A2-1EFEEF724531}"/>
              </a:ext>
            </a:extLst>
          </p:cNvPr>
          <p:cNvSpPr/>
          <p:nvPr/>
        </p:nvSpPr>
        <p:spPr>
          <a:xfrm>
            <a:off x="4074322" y="5983966"/>
            <a:ext cx="22502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Запасы на конец месяца, млрд </a:t>
            </a:r>
            <a:r>
              <a:rPr lang="ru-RU" sz="1000" b="1" spc="-4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2FB50F99-80CB-47C4-80E2-8303AF82639E}"/>
              </a:ext>
            </a:extLst>
          </p:cNvPr>
          <p:cNvSpPr/>
          <p:nvPr/>
        </p:nvSpPr>
        <p:spPr>
          <a:xfrm>
            <a:off x="237428" y="5499569"/>
            <a:ext cx="2639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Обеспеченность запасами на конец сентября 2022 года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FEB14360-8141-4D7C-817E-6D5A8921EC0A}"/>
              </a:ext>
            </a:extLst>
          </p:cNvPr>
          <p:cNvSpPr/>
          <p:nvPr/>
        </p:nvSpPr>
        <p:spPr>
          <a:xfrm>
            <a:off x="239434" y="2908067"/>
            <a:ext cx="2404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Товарные запасы на конец месяца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4A378B95-5234-4FD0-84E0-6C3E5B1811D6}"/>
              </a:ext>
            </a:extLst>
          </p:cNvPr>
          <p:cNvSpPr/>
          <p:nvPr/>
        </p:nvSpPr>
        <p:spPr>
          <a:xfrm>
            <a:off x="247993" y="4060681"/>
            <a:ext cx="2383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Товарные запасы в % к запасам на конец сентября 2021 года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0CFD2810-F334-4E94-8361-9F68E4936F17}"/>
              </a:ext>
            </a:extLst>
          </p:cNvPr>
          <p:cNvSpPr/>
          <p:nvPr/>
        </p:nvSpPr>
        <p:spPr>
          <a:xfrm>
            <a:off x="1306107" y="4692223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ru-RU" sz="4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591A14E1-5EDE-4A5B-97E6-0CC231B7FC2F}"/>
              </a:ext>
            </a:extLst>
          </p:cNvPr>
          <p:cNvSpPr/>
          <p:nvPr/>
        </p:nvSpPr>
        <p:spPr>
          <a:xfrm>
            <a:off x="1181964" y="2258918"/>
            <a:ext cx="1341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991C587E-7DA8-4041-BF0A-EA582AACD5EF}"/>
              </a:ext>
            </a:extLst>
          </p:cNvPr>
          <p:cNvSpPr/>
          <p:nvPr/>
        </p:nvSpPr>
        <p:spPr>
          <a:xfrm>
            <a:off x="1075645" y="3300583"/>
            <a:ext cx="2067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3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4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7558C5F8-9A2E-484B-8AE9-397EB1EBB0E2}"/>
              </a:ext>
            </a:extLst>
          </p:cNvPr>
          <p:cNvSpPr/>
          <p:nvPr/>
        </p:nvSpPr>
        <p:spPr>
          <a:xfrm>
            <a:off x="5348778" y="5543164"/>
            <a:ext cx="1010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Левая фигурная скобка 74">
            <a:extLst>
              <a:ext uri="{FF2B5EF4-FFF2-40B4-BE49-F238E27FC236}">
                <a16:creationId xmlns="" xmlns:a16="http://schemas.microsoft.com/office/drawing/2014/main" id="{8AC34B6D-8307-475F-9BE7-9CC829C60EF4}"/>
              </a:ext>
            </a:extLst>
          </p:cNvPr>
          <p:cNvSpPr/>
          <p:nvPr/>
        </p:nvSpPr>
        <p:spPr>
          <a:xfrm rot="16200000">
            <a:off x="5813369" y="3027312"/>
            <a:ext cx="81414" cy="4617241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C2A66CA9-CBB1-4B86-A131-9F83F79F1C8B}"/>
              </a:ext>
            </a:extLst>
          </p:cNvPr>
          <p:cNvSpPr/>
          <p:nvPr/>
        </p:nvSpPr>
        <p:spPr>
          <a:xfrm>
            <a:off x="2345139" y="2536929"/>
            <a:ext cx="643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</a:p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="" xmlns:a16="http://schemas.microsoft.com/office/drawing/2014/main" id="{A924DA79-7958-4F09-849D-347FF84A01F7}"/>
              </a:ext>
            </a:extLst>
          </p:cNvPr>
          <p:cNvCxnSpPr>
            <a:cxnSpLocks/>
          </p:cNvCxnSpPr>
          <p:nvPr/>
        </p:nvCxnSpPr>
        <p:spPr>
          <a:xfrm>
            <a:off x="306900" y="5866843"/>
            <a:ext cx="244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C062B13F-ED70-403A-8258-6D1618F6D891}"/>
              </a:ext>
            </a:extLst>
          </p:cNvPr>
          <p:cNvCxnSpPr>
            <a:cxnSpLocks/>
          </p:cNvCxnSpPr>
          <p:nvPr/>
        </p:nvCxnSpPr>
        <p:spPr>
          <a:xfrm>
            <a:off x="317473" y="3153892"/>
            <a:ext cx="244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="" xmlns:a16="http://schemas.microsoft.com/office/drawing/2014/main" id="{A66299B9-2418-432D-9129-176376F41941}"/>
              </a:ext>
            </a:extLst>
          </p:cNvPr>
          <p:cNvCxnSpPr>
            <a:cxnSpLocks/>
          </p:cNvCxnSpPr>
          <p:nvPr/>
        </p:nvCxnSpPr>
        <p:spPr>
          <a:xfrm>
            <a:off x="308906" y="4441779"/>
            <a:ext cx="244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2304E74C-6098-47F2-8C5E-B5C1D398427C}"/>
              </a:ext>
            </a:extLst>
          </p:cNvPr>
          <p:cNvSpPr/>
          <p:nvPr/>
        </p:nvSpPr>
        <p:spPr>
          <a:xfrm>
            <a:off x="9434030" y="5562717"/>
            <a:ext cx="1010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2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Левая фигурная скобка 64">
            <a:extLst>
              <a:ext uri="{FF2B5EF4-FFF2-40B4-BE49-F238E27FC236}">
                <a16:creationId xmlns="" xmlns:a16="http://schemas.microsoft.com/office/drawing/2014/main" id="{12FF084C-4C28-4958-9B77-20011B227EA3}"/>
              </a:ext>
            </a:extLst>
          </p:cNvPr>
          <p:cNvSpPr/>
          <p:nvPr/>
        </p:nvSpPr>
        <p:spPr>
          <a:xfrm rot="16200000">
            <a:off x="9902795" y="3663832"/>
            <a:ext cx="73066" cy="3352548"/>
          </a:xfrm>
          <a:prstGeom prst="leftBrace">
            <a:avLst>
              <a:gd name="adj1" fmla="val 72327"/>
              <a:gd name="adj2" fmla="val 50000"/>
            </a:avLst>
          </a:prstGeom>
          <a:ln w="28575" cap="flat">
            <a:solidFill>
              <a:srgbClr val="E3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20C2F97B-9089-446C-B9E5-7DB12EE9BE18}"/>
              </a:ext>
            </a:extLst>
          </p:cNvPr>
          <p:cNvGrpSpPr/>
          <p:nvPr/>
        </p:nvGrpSpPr>
        <p:grpSpPr>
          <a:xfrm>
            <a:off x="8728011" y="6046519"/>
            <a:ext cx="504565" cy="170846"/>
            <a:chOff x="2156039" y="6355682"/>
            <a:chExt cx="516677" cy="170846"/>
          </a:xfrm>
        </p:grpSpPr>
        <p:cxnSp>
          <p:nvCxnSpPr>
            <p:cNvPr id="68" name="Прямая соединительная линия 67">
              <a:extLst>
                <a:ext uri="{FF2B5EF4-FFF2-40B4-BE49-F238E27FC236}">
                  <a16:creationId xmlns="" xmlns:a16="http://schemas.microsoft.com/office/drawing/2014/main" id="{50125C80-5EE2-4459-82BA-6C3F8C295454}"/>
                </a:ext>
              </a:extLst>
            </p:cNvPr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31750">
              <a:solidFill>
                <a:srgbClr val="E3002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="" xmlns:a16="http://schemas.microsoft.com/office/drawing/2014/main" id="{9FF136AB-0658-42A4-9BE4-5C6BFE0520D8}"/>
                </a:ext>
              </a:extLst>
            </p:cNvPr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31750">
              <a:solidFill>
                <a:srgbClr val="E3002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="" xmlns:a16="http://schemas.microsoft.com/office/drawing/2014/main" id="{3CBE32A0-74BE-4809-A6B9-8DE0BFCBC63C}"/>
                </a:ext>
              </a:extLst>
            </p:cNvPr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31750">
              <a:solidFill>
                <a:srgbClr val="E3002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Текст 3">
            <a:extLst>
              <a:ext uri="{FF2B5EF4-FFF2-40B4-BE49-F238E27FC236}">
                <a16:creationId xmlns="" xmlns:a16="http://schemas.microsoft.com/office/drawing/2014/main" id="{11C597CF-8D53-4129-95A5-D8EEB2B8294B}"/>
              </a:ext>
            </a:extLst>
          </p:cNvPr>
          <p:cNvSpPr txBox="1">
            <a:spLocks/>
          </p:cNvSpPr>
          <p:nvPr/>
        </p:nvSpPr>
        <p:spPr>
          <a:xfrm>
            <a:off x="1333227" y="1278125"/>
            <a:ext cx="3123759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</a:rPr>
              <a:t>ЯНВАРЬ-СЕНТЯБРЬ 2022 г</a:t>
            </a:r>
            <a:r>
              <a:rPr lang="en-US" sz="1600" dirty="0" smtClean="0">
                <a:solidFill>
                  <a:srgbClr val="283583"/>
                </a:solidFill>
              </a:rPr>
              <a:t>.</a:t>
            </a:r>
            <a:endParaRPr lang="ru-RU" sz="1600" dirty="0">
              <a:solidFill>
                <a:srgbClr val="283583"/>
              </a:solidFill>
            </a:endParaRPr>
          </a:p>
        </p:txBody>
      </p:sp>
      <p:sp>
        <p:nvSpPr>
          <p:cNvPr id="82" name="CustomShape 37"/>
          <p:cNvSpPr/>
          <p:nvPr/>
        </p:nvSpPr>
        <p:spPr>
          <a:xfrm>
            <a:off x="297000" y="98640"/>
            <a:ext cx="1181520" cy="30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334286"/>
                </a:solidFill>
                <a:latin typeface="Arial"/>
                <a:ea typeface="DejaVu Sans"/>
              </a:rPr>
              <a:t>КРЫМСТАТ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57" name="Прямоугольник 76">
            <a:extLst>
              <a:ext uri="{FF2B5EF4-FFF2-40B4-BE49-F238E27FC236}">
                <a16:creationId xmlns="" xmlns:a16="http://schemas.microsoft.com/office/drawing/2014/main" id="{C2A66CA9-CBB1-4B86-A131-9F83F79F1C8B}"/>
              </a:ext>
            </a:extLst>
          </p:cNvPr>
          <p:cNvSpPr/>
          <p:nvPr/>
        </p:nvSpPr>
        <p:spPr>
          <a:xfrm>
            <a:off x="2066912" y="5015892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 </a:t>
            </a:r>
            <a:b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торговли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4" descr="Growth Icon, Growth Icons, Growth Clipart, Growth PNG and Vector with  Transparent Background for Free Download | Clip art, Location icon,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80278" y1="72500" x2="80278" y2="72500"/>
                        <a14:foregroundMark x1="62500" y1="76944" x2="62500" y2="76944"/>
                        <a14:foregroundMark x1="41667" y1="81111" x2="41667" y2="81111"/>
                        <a14:foregroundMark x1="19167" y1="83056" x2="19167" y2="83056"/>
                        <a14:foregroundMark x1="63333" y1="59167" x2="63333" y2="5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8" y="3291379"/>
            <a:ext cx="840201" cy="84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inventory - Science Accuei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53" y="4586261"/>
            <a:ext cx="912913" cy="9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arehouse - Free buildings ico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46" y="2142743"/>
            <a:ext cx="729314" cy="72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Warehouse - Free buildings icon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0" y="634662"/>
            <a:ext cx="805516" cy="80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70">
            <a:extLst>
              <a:ext uri="{FF2B5EF4-FFF2-40B4-BE49-F238E27FC236}">
                <a16:creationId xmlns:a16="http://schemas.microsoft.com/office/drawing/2014/main" xmlns="" id="{C3E036D6-33D3-4CE4-95C0-2AF55AFD8A46}"/>
              </a:ext>
            </a:extLst>
          </p:cNvPr>
          <p:cNvSpPr/>
          <p:nvPr/>
        </p:nvSpPr>
        <p:spPr>
          <a:xfrm>
            <a:off x="268429" y="6569461"/>
            <a:ext cx="72651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8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оперативным данным</a:t>
            </a:r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Диаграмма 75">
            <a:extLst>
              <a:ext uri="{FF2B5EF4-FFF2-40B4-BE49-F238E27FC236}">
                <a16:creationId xmlns:a16="http://schemas.microsoft.com/office/drawing/2014/main" xmlns="" id="{7D04F60A-DA5C-492C-8AF5-D328C1DBBD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253362"/>
              </p:ext>
            </p:extLst>
          </p:nvPr>
        </p:nvGraphicFramePr>
        <p:xfrm>
          <a:off x="3071847" y="1518757"/>
          <a:ext cx="8959343" cy="4038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403729" y="613733"/>
            <a:ext cx="9092553" cy="725571"/>
          </a:xfrm>
        </p:spPr>
        <p:txBody>
          <a:bodyPr>
            <a:noAutofit/>
          </a:bodyPr>
          <a:lstStyle/>
          <a:p>
            <a:r>
              <a:rPr lang="ru-RU" sz="2600" b="1" dirty="0"/>
              <a:t>ДИНАМИКА </a:t>
            </a:r>
            <a:r>
              <a:rPr lang="ru-RU" sz="2600" b="1" dirty="0" smtClean="0"/>
              <a:t>ОБОРОТА ОБЩЕСТВЕННОГО ПИТАНИЯ*</a:t>
            </a:r>
            <a:endParaRPr lang="ru-RU" sz="2600" b="1" dirty="0"/>
          </a:p>
        </p:txBody>
      </p: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xmlns="" id="{77A8BF71-D7BC-4099-AFE3-AD519D25B59B}"/>
              </a:ext>
            </a:extLst>
          </p:cNvPr>
          <p:cNvGrpSpPr/>
          <p:nvPr/>
        </p:nvGrpSpPr>
        <p:grpSpPr>
          <a:xfrm>
            <a:off x="7939917" y="6094975"/>
            <a:ext cx="516677" cy="170846"/>
            <a:chOff x="2156039" y="6355682"/>
            <a:chExt cx="516677" cy="170846"/>
          </a:xfrm>
        </p:grpSpPr>
        <p:cxnSp>
          <p:nvCxnSpPr>
            <p:cNvPr id="107" name="Прямая соединительная линия 106">
              <a:extLst>
                <a:ext uri="{FF2B5EF4-FFF2-40B4-BE49-F238E27FC236}">
                  <a16:creationId xmlns:a16="http://schemas.microsoft.com/office/drawing/2014/main" xmlns="" id="{7138072F-A394-4677-986D-02E201D4DE30}"/>
                </a:ext>
              </a:extLst>
            </p:cNvPr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xmlns="" id="{09CD4185-212D-4E24-8911-7B33B28E92B7}"/>
                </a:ext>
              </a:extLst>
            </p:cNvPr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xmlns="" id="{DCF45316-6951-48AA-9886-326BCC4216FC}"/>
                </a:ext>
              </a:extLst>
            </p:cNvPr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50A5B0F7-C526-4342-BCC4-85A0DF202B41}"/>
              </a:ext>
            </a:extLst>
          </p:cNvPr>
          <p:cNvSpPr/>
          <p:nvPr/>
        </p:nvSpPr>
        <p:spPr>
          <a:xfrm>
            <a:off x="8598939" y="6045906"/>
            <a:ext cx="17721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Фактически, млн рублей</a:t>
            </a:r>
            <a:endParaRPr lang="ru-RU" sz="10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A2640AEB-86F5-48F5-BB95-28AE6C7F5F77}"/>
              </a:ext>
            </a:extLst>
          </p:cNvPr>
          <p:cNvSpPr/>
          <p:nvPr/>
        </p:nvSpPr>
        <p:spPr>
          <a:xfrm>
            <a:off x="4620194" y="5987085"/>
            <a:ext cx="3094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физического объема, в % </a:t>
            </a:r>
            <a:br>
              <a:rPr lang="ru-RU" sz="10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месяцу предыдущего года</a:t>
            </a:r>
            <a:endParaRPr lang="ru-RU" sz="10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C3E036D6-33D3-4CE4-95C0-2AF55AFD8A46}"/>
              </a:ext>
            </a:extLst>
          </p:cNvPr>
          <p:cNvSpPr/>
          <p:nvPr/>
        </p:nvSpPr>
        <p:spPr>
          <a:xfrm>
            <a:off x="268429" y="6569461"/>
            <a:ext cx="72651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8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оперативным данным</a:t>
            </a:r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7558C5F8-9A2E-484B-8AE9-397EB1EBB0E2}"/>
              </a:ext>
            </a:extLst>
          </p:cNvPr>
          <p:cNvSpPr/>
          <p:nvPr/>
        </p:nvSpPr>
        <p:spPr>
          <a:xfrm>
            <a:off x="5374471" y="5307573"/>
            <a:ext cx="1010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000" b="1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Левая фигурная скобка 74">
            <a:extLst>
              <a:ext uri="{FF2B5EF4-FFF2-40B4-BE49-F238E27FC236}">
                <a16:creationId xmlns:a16="http://schemas.microsoft.com/office/drawing/2014/main" xmlns="" id="{8AC34B6D-8307-475F-9BE7-9CC829C60EF4}"/>
              </a:ext>
            </a:extLst>
          </p:cNvPr>
          <p:cNvSpPr/>
          <p:nvPr/>
        </p:nvSpPr>
        <p:spPr>
          <a:xfrm rot="16200000">
            <a:off x="5856910" y="2916970"/>
            <a:ext cx="45719" cy="4458017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2304E74C-6098-47F2-8C5E-B5C1D398427C}"/>
              </a:ext>
            </a:extLst>
          </p:cNvPr>
          <p:cNvSpPr/>
          <p:nvPr/>
        </p:nvSpPr>
        <p:spPr>
          <a:xfrm>
            <a:off x="9311685" y="5325798"/>
            <a:ext cx="1010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Левая фигурная скобка 64">
            <a:extLst>
              <a:ext uri="{FF2B5EF4-FFF2-40B4-BE49-F238E27FC236}">
                <a16:creationId xmlns:a16="http://schemas.microsoft.com/office/drawing/2014/main" xmlns="" id="{12FF084C-4C28-4958-9B77-20011B227EA3}"/>
              </a:ext>
            </a:extLst>
          </p:cNvPr>
          <p:cNvSpPr/>
          <p:nvPr/>
        </p:nvSpPr>
        <p:spPr>
          <a:xfrm rot="16200000">
            <a:off x="9794123" y="3456081"/>
            <a:ext cx="45721" cy="3379796"/>
          </a:xfrm>
          <a:prstGeom prst="leftBrace">
            <a:avLst>
              <a:gd name="adj1" fmla="val 72327"/>
              <a:gd name="adj2" fmla="val 50000"/>
            </a:avLst>
          </a:prstGeom>
          <a:ln w="28575" cap="flat">
            <a:solidFill>
              <a:srgbClr val="E3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20C2F97B-9089-446C-B9E5-7DB12EE9BE18}"/>
              </a:ext>
            </a:extLst>
          </p:cNvPr>
          <p:cNvGrpSpPr/>
          <p:nvPr/>
        </p:nvGrpSpPr>
        <p:grpSpPr>
          <a:xfrm>
            <a:off x="4091940" y="6124473"/>
            <a:ext cx="504565" cy="170846"/>
            <a:chOff x="2156039" y="6355682"/>
            <a:chExt cx="516677" cy="170846"/>
          </a:xfrm>
        </p:grpSpPr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xmlns="" id="{50125C80-5EE2-4459-82BA-6C3F8C295454}"/>
                </a:ext>
              </a:extLst>
            </p:cNvPr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31750">
              <a:solidFill>
                <a:srgbClr val="E3002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xmlns="" id="{9FF136AB-0658-42A4-9BE4-5C6BFE0520D8}"/>
                </a:ext>
              </a:extLst>
            </p:cNvPr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31750">
              <a:solidFill>
                <a:srgbClr val="E3002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xmlns="" id="{3CBE32A0-74BE-4809-A6B9-8DE0BFCBC63C}"/>
                </a:ext>
              </a:extLst>
            </p:cNvPr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31750">
              <a:solidFill>
                <a:srgbClr val="E3002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увати 6"/>
          <p:cNvGrpSpPr/>
          <p:nvPr/>
        </p:nvGrpSpPr>
        <p:grpSpPr>
          <a:xfrm>
            <a:off x="259199" y="1868458"/>
            <a:ext cx="3068109" cy="1798156"/>
            <a:chOff x="235515" y="2290761"/>
            <a:chExt cx="3068109" cy="1798156"/>
          </a:xfrm>
        </p:grpSpPr>
        <p:sp>
          <p:nvSpPr>
            <p:cNvPr id="89" name="Прямоугольник 65">
              <a:extLst>
                <a:ext uri="{FF2B5EF4-FFF2-40B4-BE49-F238E27FC236}">
                  <a16:creationId xmlns="" xmlns:a16="http://schemas.microsoft.com/office/drawing/2014/main" id="{CC2FF4DF-B49B-480F-A6AF-BF4D2EC904BB}"/>
                </a:ext>
              </a:extLst>
            </p:cNvPr>
            <p:cNvSpPr/>
            <p:nvPr/>
          </p:nvSpPr>
          <p:spPr>
            <a:xfrm>
              <a:off x="235515" y="2290761"/>
              <a:ext cx="3068109" cy="1798156"/>
            </a:xfrm>
            <a:prstGeom prst="rect">
              <a:avLst/>
            </a:prstGeom>
            <a:solidFill>
              <a:srgbClr val="F3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xmlns="" id="{A66299B9-2418-432D-9129-176376F41941}"/>
                </a:ext>
              </a:extLst>
            </p:cNvPr>
            <p:cNvCxnSpPr>
              <a:cxnSpLocks/>
            </p:cNvCxnSpPr>
            <p:nvPr/>
          </p:nvCxnSpPr>
          <p:spPr>
            <a:xfrm>
              <a:off x="235516" y="4088916"/>
              <a:ext cx="301431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увати 8"/>
          <p:cNvGrpSpPr/>
          <p:nvPr/>
        </p:nvGrpSpPr>
        <p:grpSpPr>
          <a:xfrm>
            <a:off x="133726" y="3852263"/>
            <a:ext cx="3567968" cy="1895701"/>
            <a:chOff x="91284" y="4273315"/>
            <a:chExt cx="3567968" cy="1895701"/>
          </a:xfrm>
        </p:grpSpPr>
        <p:grpSp>
          <p:nvGrpSpPr>
            <p:cNvPr id="6" name="Групувати 5"/>
            <p:cNvGrpSpPr/>
            <p:nvPr/>
          </p:nvGrpSpPr>
          <p:grpSpPr>
            <a:xfrm>
              <a:off x="91284" y="4273315"/>
              <a:ext cx="3193582" cy="1895701"/>
              <a:chOff x="109406" y="2963453"/>
              <a:chExt cx="3193582" cy="1895701"/>
            </a:xfrm>
          </p:grpSpPr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xmlns="" id="{0CFD2810-F334-4E94-8361-9F68E4936F17}"/>
                  </a:ext>
                </a:extLst>
              </p:cNvPr>
              <p:cNvSpPr/>
              <p:nvPr/>
            </p:nvSpPr>
            <p:spPr>
              <a:xfrm>
                <a:off x="1125882" y="3961020"/>
                <a:ext cx="2177106" cy="535531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just">
                  <a:lnSpc>
                    <a:spcPct val="60000"/>
                  </a:lnSpc>
                  <a:spcBef>
                    <a:spcPts val="1000"/>
                  </a:spcBef>
                </a:pPr>
                <a:r>
                  <a:rPr lang="ru-RU" sz="4800" b="1" dirty="0" smtClean="0">
                    <a:solidFill>
                      <a:srgbClr val="E300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  <a:r>
                  <a:rPr lang="ru-RU" sz="4000" b="1" dirty="0" smtClean="0">
                    <a:solidFill>
                      <a:srgbClr val="E300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,1%</a:t>
                </a:r>
                <a:endParaRPr lang="ru-RU" sz="4000" b="1" dirty="0">
                  <a:solidFill>
                    <a:srgbClr val="E3002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406" y="3586131"/>
                <a:ext cx="1228694" cy="832632"/>
              </a:xfrm>
              <a:prstGeom prst="rect">
                <a:avLst/>
              </a:prstGeom>
            </p:spPr>
          </p:pic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AA2FA495-987C-4265-A9B8-C105D7DB8495}"/>
                  </a:ext>
                </a:extLst>
              </p:cNvPr>
              <p:cNvSpPr txBox="1"/>
              <p:nvPr/>
            </p:nvSpPr>
            <p:spPr>
              <a:xfrm>
                <a:off x="201979" y="2963453"/>
                <a:ext cx="2949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rgbClr val="28358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январь-сентябрь 2022 г.</a:t>
                </a:r>
                <a:endParaRPr lang="en-US" sz="1600" b="1" dirty="0" smtClean="0">
                  <a:solidFill>
                    <a:srgbClr val="28358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 </a:t>
                </a:r>
                <a:r>
                  <a:rPr lang="ru-RU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январю-сентябрю </a:t>
                </a:r>
                <a:r>
                  <a:rPr lang="ru-RU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2021 г. </a:t>
                </a:r>
              </a:p>
            </p:txBody>
          </p:sp>
          <p:cxnSp>
            <p:nvCxnSpPr>
              <p:cNvPr id="87" name="Прямая соединительная линия 78">
                <a:extLst>
                  <a:ext uri="{FF2B5EF4-FFF2-40B4-BE49-F238E27FC236}">
                    <a16:creationId xmlns:a16="http://schemas.microsoft.com/office/drawing/2014/main" xmlns="" id="{A66299B9-2418-432D-9129-176376F419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978" y="4859154"/>
                <a:ext cx="301431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Прямоугольник 18">
              <a:extLst>
                <a:ext uri="{FF2B5EF4-FFF2-40B4-BE49-F238E27FC236}">
                  <a16:creationId xmlns:a16="http://schemas.microsoft.com/office/drawing/2014/main" xmlns="" id="{83D32241-D479-4DA4-A5A8-FDFD6D8A10AF}"/>
                </a:ext>
              </a:extLst>
            </p:cNvPr>
            <p:cNvSpPr/>
            <p:nvPr/>
          </p:nvSpPr>
          <p:spPr>
            <a:xfrm>
              <a:off x="217787" y="5870980"/>
              <a:ext cx="344146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spc="-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Индекс физического объема, в сопоставимых ценах</a:t>
              </a:r>
              <a:endPara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Прямоугольник 18">
            <a:extLst>
              <a:ext uri="{FF2B5EF4-FFF2-40B4-BE49-F238E27FC236}">
                <a16:creationId xmlns:a16="http://schemas.microsoft.com/office/drawing/2014/main" xmlns="" id="{83D32241-D479-4DA4-A5A8-FDFD6D8A10AF}"/>
              </a:ext>
            </a:extLst>
          </p:cNvPr>
          <p:cNvSpPr/>
          <p:nvPr/>
        </p:nvSpPr>
        <p:spPr>
          <a:xfrm>
            <a:off x="209294" y="3377919"/>
            <a:ext cx="34414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физического объема, в сопоставимых ценах</a:t>
            </a:r>
          </a:p>
        </p:txBody>
      </p:sp>
      <p:sp>
        <p:nvSpPr>
          <p:cNvPr id="48" name="CustomShape 37"/>
          <p:cNvSpPr/>
          <p:nvPr/>
        </p:nvSpPr>
        <p:spPr>
          <a:xfrm>
            <a:off x="297000" y="98640"/>
            <a:ext cx="1181520" cy="30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334286"/>
                </a:solidFill>
                <a:latin typeface="Arial"/>
                <a:ea typeface="DejaVu Sans"/>
              </a:rPr>
              <a:t>КРЫМСТАТ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A2FA495-987C-4265-A9B8-C105D7DB8495}"/>
              </a:ext>
            </a:extLst>
          </p:cNvPr>
          <p:cNvSpPr txBox="1"/>
          <p:nvPr/>
        </p:nvSpPr>
        <p:spPr>
          <a:xfrm>
            <a:off x="260228" y="1829632"/>
            <a:ext cx="2949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2022 г.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сентябрю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 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76" b="98328" l="51389" r="100000">
                        <a14:foregroundMark x1="27257" y1="86622" x2="27257" y2="86622"/>
                        <a14:foregroundMark x1="72569" y1="16054" x2="72569" y2="16054"/>
                        <a14:foregroundMark x1="80382" y1="88294" x2="80382" y2="88294"/>
                      </a14:backgroundRemoval>
                    </a14:imgEffect>
                  </a14:imgLayer>
                </a14:imgProps>
              </a:ext>
            </a:extLst>
          </a:blip>
          <a:srcRect l="-5168" t="-9190" r="-7413" b="-13736"/>
          <a:stretch/>
        </p:blipFill>
        <p:spPr>
          <a:xfrm>
            <a:off x="-292950" y="442920"/>
            <a:ext cx="1694684" cy="961312"/>
          </a:xfrm>
          <a:prstGeom prst="rect">
            <a:avLst/>
          </a:prstGeom>
        </p:spPr>
      </p:pic>
      <p:pic>
        <p:nvPicPr>
          <p:cNvPr id="51" name="Picture 4" descr="Growth Icon, Growth Icons, Growth Clipart, Growth PNG and Vector with  Transparent Background for Free Download | Clip art, Location icon,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80278" y1="72500" x2="80278" y2="72500"/>
                        <a14:foregroundMark x1="62500" y1="76944" x2="62500" y2="76944"/>
                        <a14:foregroundMark x1="41667" y1="81111" x2="41667" y2="81111"/>
                        <a14:foregroundMark x1="19167" y1="83056" x2="19167" y2="83056"/>
                        <a14:foregroundMark x1="63333" y1="59167" x2="63333" y2="5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26" y="2527656"/>
            <a:ext cx="908807" cy="9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60">
            <a:extLst>
              <a:ext uri="{FF2B5EF4-FFF2-40B4-BE49-F238E27FC236}">
                <a16:creationId xmlns:a16="http://schemas.microsoft.com/office/drawing/2014/main" xmlns="" id="{0CFD2810-F334-4E94-8361-9F68E4936F17}"/>
              </a:ext>
            </a:extLst>
          </p:cNvPr>
          <p:cNvSpPr/>
          <p:nvPr/>
        </p:nvSpPr>
        <p:spPr>
          <a:xfrm>
            <a:off x="1189233" y="2805502"/>
            <a:ext cx="2179308" cy="5355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60000"/>
              </a:lnSpc>
              <a:spcBef>
                <a:spcPts val="1000"/>
              </a:spcBef>
            </a:pPr>
            <a:r>
              <a:rPr lang="ru-RU" sz="4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ru-RU" sz="4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,4%</a:t>
            </a:r>
            <a:endParaRPr lang="ru-RU" sz="4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837</Words>
  <Application>Microsoft Office PowerPoint</Application>
  <PresentationFormat>Широкий екран</PresentationFormat>
  <Paragraphs>350</Paragraphs>
  <Slides>12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12</vt:i4>
      </vt:variant>
    </vt:vector>
  </HeadingPairs>
  <TitlesOfParts>
    <vt:vector size="22" baseType="lpstr">
      <vt:lpstr>Arial</vt:lpstr>
      <vt:lpstr>Arial Cyr</vt:lpstr>
      <vt:lpstr>Calibri</vt:lpstr>
      <vt:lpstr>Calibri Light</vt:lpstr>
      <vt:lpstr>DejaVu Sans</vt:lpstr>
      <vt:lpstr>Roboto Regular</vt:lpstr>
      <vt:lpstr>XO Oriel</vt:lpstr>
      <vt:lpstr>Тема Office</vt:lpstr>
      <vt:lpstr>1_Тема Office</vt:lpstr>
      <vt:lpstr>2_Тема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Дронова Марина Игоревна</dc:creator>
  <cp:lastModifiedBy>Шпунтова Александра Витальевна</cp:lastModifiedBy>
  <cp:revision>321</cp:revision>
  <cp:lastPrinted>2022-10-26T11:25:46Z</cp:lastPrinted>
  <dcterms:created xsi:type="dcterms:W3CDTF">2022-04-13T07:25:51Z</dcterms:created>
  <dcterms:modified xsi:type="dcterms:W3CDTF">2022-10-31T15:00:21Z</dcterms:modified>
</cp:coreProperties>
</file>